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1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Lst>
  <p:sldSz cx="9144000" cy="6858000" type="screen4x3"/>
  <p:notesSz cx="6735763" cy="9866313"/>
  <p:embeddedFontLst>
    <p:embeddedFont>
      <p:font typeface="맑은 고딕" panose="020B0503020000020004" pitchFamily="50" charset="-127"/>
      <p:regular r:id="rId117"/>
      <p:bold r:id="rId118"/>
    </p:embeddedFont>
    <p:embeddedFont>
      <p:font typeface="맑은 고딕" panose="020B0503020000020004" pitchFamily="50" charset="-127"/>
      <p:regular r:id="rId117"/>
      <p:bold r:id="rId118"/>
    </p:embeddedFont>
    <p:embeddedFont>
      <p:font typeface="Nanum Gothic" panose="020B0600000101010101" charset="-127"/>
      <p:regular r:id="rId119"/>
      <p:bold r:id="rId120"/>
    </p:embeddedFont>
    <p:embeddedFont>
      <p:font typeface="Roboto" panose="020B0604020202020204" charset="0"/>
      <p:regular r:id="rId121"/>
      <p:bold r:id="rId122"/>
      <p:italic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182">
          <p15:clr>
            <a:srgbClr val="A4A3A4"/>
          </p15:clr>
        </p15:guide>
        <p15:guide id="4" orient="horz" pos="38">
          <p15:clr>
            <a:srgbClr val="A4A3A4"/>
          </p15:clr>
        </p15:guide>
        <p15:guide id="5" pos="575">
          <p15:clr>
            <a:srgbClr val="9AA0A6"/>
          </p15:clr>
        </p15:guide>
        <p15:guide id="6" pos="5185">
          <p15:clr>
            <a:srgbClr val="9AA0A6"/>
          </p15:clr>
        </p15:guide>
        <p15:guide id="7" orient="horz" pos="3693">
          <p15:clr>
            <a:srgbClr val="9AA0A6"/>
          </p15:clr>
        </p15:guide>
        <p15:guide id="8" orient="horz" pos="1101">
          <p15:clr>
            <a:srgbClr val="9AA0A6"/>
          </p15:clr>
        </p15:guide>
        <p15:guide id="9" pos="3685">
          <p15:clr>
            <a:srgbClr val="9AA0A6"/>
          </p15:clr>
        </p15:guide>
        <p15:guide id="10" orient="horz" pos="861">
          <p15:clr>
            <a:srgbClr val="9AA0A6"/>
          </p15:clr>
        </p15:guide>
        <p15:guide id="11" orient="horz" pos="147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27" autoAdjust="0"/>
  </p:normalViewPr>
  <p:slideViewPr>
    <p:cSldViewPr snapToGrid="0">
      <p:cViewPr varScale="1">
        <p:scale>
          <a:sx n="101" d="100"/>
          <a:sy n="101" d="100"/>
        </p:scale>
        <p:origin x="108" y="174"/>
      </p:cViewPr>
      <p:guideLst>
        <p:guide orient="horz" pos="2160"/>
        <p:guide pos="2880"/>
        <p:guide pos="182"/>
        <p:guide orient="horz" pos="38"/>
        <p:guide pos="575"/>
        <p:guide pos="5185"/>
        <p:guide orient="horz" pos="3693"/>
        <p:guide orient="horz" pos="1101"/>
        <p:guide pos="3685"/>
        <p:guide orient="horz" pos="861"/>
        <p:guide orient="horz" pos="147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1.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7.fntdata"/><Relationship Id="rId128"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font" Target="fonts/font2.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8.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font" Target="fonts/font3.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4.fntdata"/><Relationship Id="rId125"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5.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19413" cy="4953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14763" y="0"/>
            <a:ext cx="2919412" cy="4953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3100" y="4748213"/>
            <a:ext cx="5389563" cy="388461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9371013"/>
            <a:ext cx="2919413" cy="4953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14763" y="9371013"/>
            <a:ext cx="2919412" cy="4953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368060684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notes"/>
          <p:cNvSpPr txBox="1">
            <a:spLocks noGrp="1"/>
          </p:cNvSpPr>
          <p:nvPr>
            <p:ph type="body" idx="1"/>
          </p:nvPr>
        </p:nvSpPr>
        <p:spPr>
          <a:xfrm>
            <a:off x="673100" y="4748213"/>
            <a:ext cx="5389563" cy="38846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6180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c90323e53_2_26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Connections</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Sheets</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Data Source</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Sheet 1</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Add Sheet / Add Dashboard / Add Story</a:t>
            </a:r>
            <a:endParaRPr sz="1000">
              <a:latin typeface="Arial"/>
              <a:ea typeface="Arial"/>
              <a:cs typeface="Arial"/>
              <a:sym typeface="Arial"/>
            </a:endParaRPr>
          </a:p>
        </p:txBody>
      </p:sp>
      <p:sp>
        <p:nvSpPr>
          <p:cNvPr id="290" name="Google Shape;290;g5c90323e53_2_26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4580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5c90323e53_4_51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495" name="Google Shape;1495;g5c90323e53_4_51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089017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5c90323e53_4_52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508" name="Google Shape;1508;g5c90323e53_4_52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904004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5c90323e53_4_53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522" name="Google Shape;1522;g5c90323e53_4_53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095902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5c90323e53_4_54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535" name="Google Shape;1535;g5c90323e53_4_54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35469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5c90323e53_4_55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548" name="Google Shape;1548;g5c90323e53_4_55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7339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5c90323e53_4_56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562" name="Google Shape;1562;g5c90323e53_4_56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92101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5c90323e53_4_58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576" name="Google Shape;1576;g5c90323e53_4_58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255978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5c90323e53_4_57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589" name="Google Shape;1589;g5c90323e53_4_57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74270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5ba4a6d69a_2_1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602" name="Google Shape;1602;g5ba4a6d69a_2_1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772537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5c90323e53_4_60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616" name="Google Shape;1616;g5c90323e53_4_60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0219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c90323e53_2_27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a:p>
        </p:txBody>
      </p:sp>
      <p:sp>
        <p:nvSpPr>
          <p:cNvPr id="304" name="Google Shape;304;g5c90323e53_2_27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857357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5bb52f31a3_0_1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10분</a:t>
            </a:r>
            <a:endParaRPr sz="1000">
              <a:latin typeface="Arial"/>
              <a:ea typeface="Arial"/>
              <a:cs typeface="Arial"/>
              <a:sym typeface="Arial"/>
            </a:endParaRPr>
          </a:p>
        </p:txBody>
      </p:sp>
      <p:sp>
        <p:nvSpPr>
          <p:cNvPr id="1630" name="Google Shape;1630;g5bb52f31a3_0_1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045266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g5bb52f31a3_0_5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10분</a:t>
            </a:r>
            <a:endParaRPr sz="1000">
              <a:latin typeface="Arial"/>
              <a:ea typeface="Arial"/>
              <a:cs typeface="Arial"/>
              <a:sym typeface="Arial"/>
            </a:endParaRPr>
          </a:p>
        </p:txBody>
      </p:sp>
      <p:sp>
        <p:nvSpPr>
          <p:cNvPr id="1641" name="Google Shape;1641;g5bb52f31a3_0_5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845313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5bb52f31a3_0_2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10분</a:t>
            </a:r>
            <a:endParaRPr sz="1000">
              <a:latin typeface="Arial"/>
              <a:ea typeface="Arial"/>
              <a:cs typeface="Arial"/>
              <a:sym typeface="Arial"/>
            </a:endParaRPr>
          </a:p>
        </p:txBody>
      </p:sp>
      <p:sp>
        <p:nvSpPr>
          <p:cNvPr id="1653" name="Google Shape;1653;g5bb52f31a3_0_2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00919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5b9a3ffa2f_0_4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5E6066"/>
              </a:solidFill>
              <a:latin typeface="Arial"/>
              <a:ea typeface="Arial"/>
              <a:cs typeface="Arial"/>
              <a:sym typeface="Arial"/>
            </a:endParaRPr>
          </a:p>
        </p:txBody>
      </p:sp>
      <p:sp>
        <p:nvSpPr>
          <p:cNvPr id="1664" name="Google Shape;1664;g5b9a3ffa2f_0_4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5276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c90323e53_3_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319" name="Google Shape;319;g5c90323e53_3_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0202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c90323e53_3_1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333" name="Google Shape;333;g5c90323e53_3_1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5066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c90323e53_3_2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347" name="Google Shape;347;g5c90323e53_3_2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6331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5c90323e53_3_3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361" name="Google Shape;361;g5c90323e53_3_3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7730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5bb0d4b623_0_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374" name="Google Shape;374;g5bb0d4b623_0_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6093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bb0d4b623_0_2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386" name="Google Shape;386;g5bb0d4b623_0_2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1089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bb0d4b623_0_3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399" name="Google Shape;399;g5bb0d4b623_0_3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3512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bb0d4b623_0_5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412" name="Google Shape;412;g5bb0d4b623_0_5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5936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b919de422_0_10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5b919de422_0_10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7094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bb0d4b623_0_7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This Join can also be referred to as a FULL OUTER JOIN or a FULL JOIN. This query will return all of the records from both tables, joining records from the left table (table A) that match records from the right table (table B). This Join is written as follows:</a:t>
            </a:r>
            <a:endParaRPr sz="1000">
              <a:latin typeface="Arial"/>
              <a:ea typeface="Arial"/>
              <a:cs typeface="Arial"/>
              <a:sym typeface="Arial"/>
            </a:endParaRPr>
          </a:p>
        </p:txBody>
      </p:sp>
      <p:sp>
        <p:nvSpPr>
          <p:cNvPr id="425" name="Google Shape;425;g5bb0d4b623_0_7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3194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bb0d4b623_0_8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This Join can also be referred to as a FULL OUTER JOIN or a FULL JOIN. This query will return all of the records from both tables, joining records from the left table (table A) that match records from the right table (table B). This Join is written as follows:</a:t>
            </a:r>
            <a:endParaRPr sz="1000">
              <a:latin typeface="Arial"/>
              <a:ea typeface="Arial"/>
              <a:cs typeface="Arial"/>
              <a:sym typeface="Arial"/>
            </a:endParaRPr>
          </a:p>
        </p:txBody>
      </p:sp>
      <p:sp>
        <p:nvSpPr>
          <p:cNvPr id="437" name="Google Shape;437;g5bb0d4b623_0_8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7600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5c90323e53_3_8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451" name="Google Shape;451;g5c90323e53_3_8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312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c90323e53_1_5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464" name="Google Shape;464;g5c90323e53_1_5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7798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5c90323e53_3_12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477" name="Google Shape;477;g5c90323e53_3_12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5381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5c90323e53_3_13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489" name="Google Shape;489;g5c90323e53_3_13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8900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c90323e53_3_14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502" name="Google Shape;502;g5c90323e53_3_14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7752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5c90323e53_3_15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521" name="Google Shape;521;g5c90323e53_3_15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1824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5c90323e53_3_16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534" name="Google Shape;534;g5c90323e53_3_16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0265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c90323e53_3_17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546" name="Google Shape;546;g5c90323e53_3_17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2787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95e44b6ff_1_21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a:p>
        </p:txBody>
      </p:sp>
      <p:sp>
        <p:nvSpPr>
          <p:cNvPr id="203" name="Google Shape;203;g595e44b6ff_1_21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6072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5c90323e53_3_20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559" name="Google Shape;559;g5c90323e53_3_20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771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5c90323e53_3_21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excel에서는 어떻게 하는지 demo</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 = left(B2,2)</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p:txBody>
      </p:sp>
      <p:sp>
        <p:nvSpPr>
          <p:cNvPr id="572" name="Google Shape;572;g5c90323e53_3_21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7435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5c90323e53_3_22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585" name="Google Shape;585;g5c90323e53_3_22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5783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c90323e53_3_24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598" name="Google Shape;598;g5c90323e53_3_24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2471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5bb1da9856_1_3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610" name="Google Shape;610;g5bb1da9856_1_3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4583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c90323e53_6_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example: Profit to Columns / Market to Rows</a:t>
            </a:r>
            <a:endParaRPr sz="1000">
              <a:latin typeface="Arial"/>
              <a:ea typeface="Arial"/>
              <a:cs typeface="Arial"/>
              <a:sym typeface="Arial"/>
            </a:endParaRPr>
          </a:p>
        </p:txBody>
      </p:sp>
      <p:sp>
        <p:nvSpPr>
          <p:cNvPr id="622" name="Google Shape;622;g5c90323e53_6_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76591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5bb1da9856_1_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15분</a:t>
            </a:r>
            <a:endParaRPr sz="1000">
              <a:latin typeface="Arial"/>
              <a:ea typeface="Arial"/>
              <a:cs typeface="Arial"/>
              <a:sym typeface="Arial"/>
            </a:endParaRPr>
          </a:p>
        </p:txBody>
      </p:sp>
      <p:sp>
        <p:nvSpPr>
          <p:cNvPr id="643" name="Google Shape;643;g5bb1da9856_1_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01317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5c90323e53_3_25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Sheet은 Excel file의  Sheet이라고 생각할수 있음. (delete, duplicate, rename)</a:t>
            </a:r>
            <a:endParaRPr sz="1000">
              <a:latin typeface="Arial"/>
              <a:ea typeface="Arial"/>
              <a:cs typeface="Arial"/>
              <a:sym typeface="Arial"/>
            </a:endParaRPr>
          </a:p>
        </p:txBody>
      </p:sp>
      <p:sp>
        <p:nvSpPr>
          <p:cNvPr id="654" name="Google Shape;654;g5c90323e53_3_25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2746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5c90323e53_3_26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667" name="Google Shape;667;g5c90323e53_3_26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11902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5c90323e53_3_27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680" name="Google Shape;680;g5c90323e53_3_27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472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c90323e53_2_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a:p>
        </p:txBody>
      </p:sp>
      <p:sp>
        <p:nvSpPr>
          <p:cNvPr id="210" name="Google Shape;210;g5c90323e53_2_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99023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5c90323e53_3_28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693" name="Google Shape;693;g5c90323e53_3_28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0250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5c90323e53_3_29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706" name="Google Shape;706;g5c90323e53_3_29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81323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5c90323e53_3_9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719" name="Google Shape;719;g5c90323e53_3_9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02429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5c90323e53_3_23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733" name="Google Shape;733;g5c90323e53_3_23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79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5cadc5fdd4_1_1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746" name="Google Shape;746;g5cadc5fdd4_1_1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25297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5cadc5fdd4_1_3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757" name="Google Shape;757;g5cadc5fdd4_1_3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47061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5c90323e53_4_70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768" name="Google Shape;768;g5c90323e53_4_70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4830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5c90323e53_4_74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Dimensions are categorical fields, in this case, fields such as date, customer, and Category. These are fields that we want to slice</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and dice our numerical data by. Dimensions are often discrete. Discrete fields create</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labels in the chart and are color coded blue in the data pane and in the view.</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Measures, on the other hand, are our metrics. They are the numbers we want to analyze. Measures</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are often continuous. Continuous fields create axes in the chart and their pills are color</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coded green.</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p:txBody>
      </p:sp>
      <p:sp>
        <p:nvSpPr>
          <p:cNvPr id="783" name="Google Shape;783;g5c90323e53_4_74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19947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c90323e53_3_31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801" name="Google Shape;801;g5c90323e53_3_31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9177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5bb1da9856_1_9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819" name="Google Shape;819;g5bb1da9856_1_9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736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ba4a6d69a_2_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a:p>
        </p:txBody>
      </p:sp>
      <p:sp>
        <p:nvSpPr>
          <p:cNvPr id="223" name="Google Shape;223;g5ba4a6d69a_2_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73128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5bb1da9856_1_5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832" name="Google Shape;832;g5bb1da9856_1_5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75931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5c90323e53_3_33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843" name="Google Shape;843;g5c90323e53_3_33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7537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5c90323e53_3_32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856" name="Google Shape;856;g5c90323e53_3_32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66529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c90323e53_3_34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869" name="Google Shape;869;g5c90323e53_3_34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54080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5c90323e53_4_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882" name="Google Shape;882;g5c90323e53_4_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93835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5c90323e53_4_1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896" name="Google Shape;896;g5c90323e53_4_1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05195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5c90323e53_4_2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909" name="Google Shape;909;g5c90323e53_4_2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1398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5c90323e53_4_12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925" name="Google Shape;925;g5c90323e53_4_12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84736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5c90323e53_4_13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Quater와 Year를 앞뒤로 바꿔줌으로 데이터의 목적이 바뀝니다.</a:t>
            </a:r>
            <a:endParaRPr sz="1000">
              <a:latin typeface="Arial"/>
              <a:ea typeface="Arial"/>
              <a:cs typeface="Arial"/>
              <a:sym typeface="Arial"/>
            </a:endParaRPr>
          </a:p>
        </p:txBody>
      </p:sp>
      <p:sp>
        <p:nvSpPr>
          <p:cNvPr id="938" name="Google Shape;938;g5c90323e53_4_13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00856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5c90323e53_4_14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951" name="Google Shape;951;g5c90323e53_4_14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0715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c854f4f19_1_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a:p>
        </p:txBody>
      </p:sp>
      <p:sp>
        <p:nvSpPr>
          <p:cNvPr id="237" name="Google Shape;237;g5c854f4f19_1_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21104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5c90323e53_4_15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965" name="Google Shape;965;g5c90323e53_4_15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99454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5c90323e53_4_17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978" name="Google Shape;978;g5c90323e53_4_17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51515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5c90323e53_4_18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991" name="Google Shape;991;g5c90323e53_4_18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75449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5c90323e53_4_19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004" name="Google Shape;1004;g5c90323e53_4_19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94950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5c90323e53_4_20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YOY(Year Over Year (YOY)  추가설명</a:t>
            </a:r>
            <a:endParaRPr sz="1000">
              <a:latin typeface="Arial"/>
              <a:ea typeface="Arial"/>
              <a:cs typeface="Arial"/>
              <a:sym typeface="Arial"/>
            </a:endParaRPr>
          </a:p>
        </p:txBody>
      </p:sp>
      <p:sp>
        <p:nvSpPr>
          <p:cNvPr id="1018" name="Google Shape;1018;g5c90323e53_4_20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44473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5c90323e53_4_22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031" name="Google Shape;1031;g5c90323e53_4_22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60873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5c90323e53_4_3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044" name="Google Shape;1044;g5c90323e53_4_3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99513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5c90323e53_4_4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057" name="Google Shape;1057;g5c90323e53_4_4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23909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5c90323e53_4_5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070" name="Google Shape;1070;g5c90323e53_4_5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96611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5c90323e53_4_6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083" name="Google Shape;1083;g5c90323e53_4_6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296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c90323e53_2_1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a:p>
        </p:txBody>
      </p:sp>
      <p:sp>
        <p:nvSpPr>
          <p:cNvPr id="248" name="Google Shape;248;g5c90323e53_2_1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53309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5c90323e53_4_7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097" name="Google Shape;1097;g5c90323e53_4_7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68737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5c90323e53_4_8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111" name="Google Shape;1111;g5c90323e53_4_8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48280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5bb1da9856_1_6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125" name="Google Shape;1125;g5bb1da9856_1_6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83211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5c90323e53_4_9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136" name="Google Shape;1136;g5c90323e53_4_9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09918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5c90323e53_4_10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150" name="Google Shape;1150;g5c90323e53_4_10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0035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5c90323e53_4_11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p:txBody>
      </p:sp>
      <p:sp>
        <p:nvSpPr>
          <p:cNvPr id="1163" name="Google Shape;1163;g5c90323e53_4_11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19908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5c90323e53_4_27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176" name="Google Shape;1176;g5c90323e53_4_27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08383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5c90323e53_4_26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190" name="Google Shape;1190;g5c90323e53_4_26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54993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5c90323e53_4_29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203" name="Google Shape;1203;g5c90323e53_4_29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40474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5c90323e53_4_30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216" name="Google Shape;1216;g5c90323e53_4_30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7968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c90323e53_2_2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a:p>
        </p:txBody>
      </p:sp>
      <p:sp>
        <p:nvSpPr>
          <p:cNvPr id="262" name="Google Shape;262;g5c90323e53_2_2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9212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5c90323e53_4_32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229" name="Google Shape;1229;g5c90323e53_4_32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78592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5c90323e53_4_33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242" name="Google Shape;1242;g5c90323e53_4_33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22842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5c90323e53_4_34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255" name="Google Shape;1255;g5c90323e53_4_34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20416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5c90323e53_4_31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268" name="Google Shape;1268;g5c90323e53_4_31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65083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5c90323e53_4_35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282" name="Google Shape;1282;g5c90323e53_4_35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19037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5c90323e53_4_37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295" name="Google Shape;1295;g5c90323e53_4_37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93047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5c90323e53_4_38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308" name="Google Shape;1308;g5c90323e53_4_38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7511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c90323e53_4_39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322" name="Google Shape;1322;g5c90323e53_4_39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94883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5c90323e53_4_40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336" name="Google Shape;1336;g5c90323e53_4_40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96760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5c90323e53_4_41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349" name="Google Shape;1349;g5c90323e53_4_41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531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5c90323e53_2_3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b="1"/>
          </a:p>
        </p:txBody>
      </p:sp>
      <p:sp>
        <p:nvSpPr>
          <p:cNvPr id="276" name="Google Shape;276;g5c90323e53_2_3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3194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5c90323e53_4_42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363" name="Google Shape;1363;g5c90323e53_4_42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27275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5c90323e53_4_43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377" name="Google Shape;1377;g5c90323e53_4_43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83278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5c90323e53_4_44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390" name="Google Shape;1390;g5c90323e53_4_44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767825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5c90323e53_4_45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403" name="Google Shape;1403;g5c90323e53_4_45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68981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5bb1da9856_1_12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416" name="Google Shape;1416;g5bb1da9856_1_12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0186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5bb1da9856_1_11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10분</a:t>
            </a:r>
            <a:endParaRPr sz="1000">
              <a:latin typeface="Arial"/>
              <a:ea typeface="Arial"/>
              <a:cs typeface="Arial"/>
              <a:sym typeface="Arial"/>
            </a:endParaRPr>
          </a:p>
        </p:txBody>
      </p:sp>
      <p:sp>
        <p:nvSpPr>
          <p:cNvPr id="1431" name="Google Shape;1431;g5bb1da9856_1_11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45400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5c90323e53_4_47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442" name="Google Shape;1442;g5c90323e53_4_47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88113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5c90323e53_4_48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456" name="Google Shape;1456;g5c90323e53_4_48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02053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5c90323e53_4_49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469" name="Google Shape;1469;g5c90323e53_4_49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37559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5c90323e53_4_50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note</a:t>
            </a:r>
            <a:endParaRPr sz="1000">
              <a:latin typeface="Arial"/>
              <a:ea typeface="Arial"/>
              <a:cs typeface="Arial"/>
              <a:sym typeface="Arial"/>
            </a:endParaRPr>
          </a:p>
        </p:txBody>
      </p:sp>
      <p:sp>
        <p:nvSpPr>
          <p:cNvPr id="1482" name="Google Shape;1482;g5c90323e53_4_50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264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sldNum" idx="12"/>
          </p:nvPr>
        </p:nvSpPr>
        <p:spPr>
          <a:xfrm>
            <a:off x="7471317" y="6423258"/>
            <a:ext cx="15049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A5A5A5"/>
                </a:solidFill>
                <a:latin typeface="Arial"/>
                <a:ea typeface="Arial"/>
                <a:cs typeface="Arial"/>
                <a:sym typeface="Arial"/>
              </a:defRPr>
            </a:lvl1pPr>
            <a:lvl2pPr marL="0" lvl="1" indent="0" algn="r">
              <a:spcBef>
                <a:spcPts val="0"/>
              </a:spcBef>
              <a:buNone/>
              <a:defRPr sz="1200" b="0" i="0" u="none" strike="noStrike" cap="none">
                <a:solidFill>
                  <a:srgbClr val="A5A5A5"/>
                </a:solidFill>
                <a:latin typeface="Arial"/>
                <a:ea typeface="Arial"/>
                <a:cs typeface="Arial"/>
                <a:sym typeface="Arial"/>
              </a:defRPr>
            </a:lvl2pPr>
            <a:lvl3pPr marL="0" lvl="2" indent="0" algn="r">
              <a:spcBef>
                <a:spcPts val="0"/>
              </a:spcBef>
              <a:buNone/>
              <a:defRPr sz="1200" b="0" i="0" u="none" strike="noStrike" cap="none">
                <a:solidFill>
                  <a:srgbClr val="A5A5A5"/>
                </a:solidFill>
                <a:latin typeface="Arial"/>
                <a:ea typeface="Arial"/>
                <a:cs typeface="Arial"/>
                <a:sym typeface="Arial"/>
              </a:defRPr>
            </a:lvl3pPr>
            <a:lvl4pPr marL="0" lvl="3" indent="0" algn="r">
              <a:spcBef>
                <a:spcPts val="0"/>
              </a:spcBef>
              <a:buNone/>
              <a:defRPr sz="1200" b="0" i="0" u="none" strike="noStrike" cap="none">
                <a:solidFill>
                  <a:srgbClr val="A5A5A5"/>
                </a:solidFill>
                <a:latin typeface="Arial"/>
                <a:ea typeface="Arial"/>
                <a:cs typeface="Arial"/>
                <a:sym typeface="Arial"/>
              </a:defRPr>
            </a:lvl4pPr>
            <a:lvl5pPr marL="0" lvl="4" indent="0" algn="r">
              <a:spcBef>
                <a:spcPts val="0"/>
              </a:spcBef>
              <a:buNone/>
              <a:defRPr sz="1200" b="0" i="0" u="none" strike="noStrike" cap="none">
                <a:solidFill>
                  <a:srgbClr val="A5A5A5"/>
                </a:solidFill>
                <a:latin typeface="Arial"/>
                <a:ea typeface="Arial"/>
                <a:cs typeface="Arial"/>
                <a:sym typeface="Arial"/>
              </a:defRPr>
            </a:lvl5pPr>
            <a:lvl6pPr marL="0" lvl="5" indent="0" algn="r">
              <a:spcBef>
                <a:spcPts val="0"/>
              </a:spcBef>
              <a:buNone/>
              <a:defRPr sz="1200" b="0" i="0" u="none" strike="noStrike" cap="none">
                <a:solidFill>
                  <a:srgbClr val="A5A5A5"/>
                </a:solidFill>
                <a:latin typeface="Arial"/>
                <a:ea typeface="Arial"/>
                <a:cs typeface="Arial"/>
                <a:sym typeface="Arial"/>
              </a:defRPr>
            </a:lvl6pPr>
            <a:lvl7pPr marL="0" lvl="6" indent="0" algn="r">
              <a:spcBef>
                <a:spcPts val="0"/>
              </a:spcBef>
              <a:buNone/>
              <a:defRPr sz="1200" b="0" i="0" u="none" strike="noStrike" cap="none">
                <a:solidFill>
                  <a:srgbClr val="A5A5A5"/>
                </a:solidFill>
                <a:latin typeface="Arial"/>
                <a:ea typeface="Arial"/>
                <a:cs typeface="Arial"/>
                <a:sym typeface="Arial"/>
              </a:defRPr>
            </a:lvl7pPr>
            <a:lvl8pPr marL="0" lvl="7" indent="0" algn="r">
              <a:spcBef>
                <a:spcPts val="0"/>
              </a:spcBef>
              <a:buNone/>
              <a:defRPr sz="1200" b="0" i="0" u="none" strike="noStrike" cap="none">
                <a:solidFill>
                  <a:srgbClr val="A5A5A5"/>
                </a:solidFill>
                <a:latin typeface="Arial"/>
                <a:ea typeface="Arial"/>
                <a:cs typeface="Arial"/>
                <a:sym typeface="Arial"/>
              </a:defRPr>
            </a:lvl8pPr>
            <a:lvl9pPr marL="0" lvl="8" indent="0" algn="r">
              <a:spcBef>
                <a:spcPts val="0"/>
              </a:spcBef>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82"/>
        <p:cNvGrpSpPr/>
        <p:nvPr/>
      </p:nvGrpSpPr>
      <p:grpSpPr>
        <a:xfrm>
          <a:off x="0" y="0"/>
          <a:ext cx="0" cy="0"/>
          <a:chOff x="0" y="0"/>
          <a:chExt cx="0" cy="0"/>
        </a:xfrm>
      </p:grpSpPr>
      <p:sp>
        <p:nvSpPr>
          <p:cNvPr id="83" name="Google Shape;83;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88" name="Google Shape;88;p11"/>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9"/>
        <p:cNvGrpSpPr/>
        <p:nvPr/>
      </p:nvGrpSpPr>
      <p:grpSpPr>
        <a:xfrm>
          <a:off x="0" y="0"/>
          <a:ext cx="0" cy="0"/>
          <a:chOff x="0" y="0"/>
          <a:chExt cx="0" cy="0"/>
        </a:xfrm>
      </p:grpSpPr>
      <p:sp>
        <p:nvSpPr>
          <p:cNvPr id="90" name="Google Shape;90;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95" name="Google Shape;95;p12"/>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4" name="Google Shape;104;p14"/>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5" name="Google Shape;105;p1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200" b="0" i="0" u="none" strike="noStrike" cap="none">
                <a:solidFill>
                  <a:srgbClr val="A5A5A5"/>
                </a:solidFill>
                <a:latin typeface="Arial"/>
                <a:ea typeface="Arial"/>
                <a:cs typeface="Arial"/>
                <a:sym typeface="Arial"/>
              </a:defRPr>
            </a:lvl1pPr>
            <a:lvl2pPr marL="0" lvl="1" indent="0" algn="r" rtl="0">
              <a:spcBef>
                <a:spcPts val="0"/>
              </a:spcBef>
              <a:buNone/>
              <a:defRPr sz="1200" b="0" i="0" u="none" strike="noStrike" cap="none">
                <a:solidFill>
                  <a:srgbClr val="A5A5A5"/>
                </a:solidFill>
                <a:latin typeface="Arial"/>
                <a:ea typeface="Arial"/>
                <a:cs typeface="Arial"/>
                <a:sym typeface="Arial"/>
              </a:defRPr>
            </a:lvl2pPr>
            <a:lvl3pPr marL="0" lvl="2" indent="0" algn="r" rtl="0">
              <a:spcBef>
                <a:spcPts val="0"/>
              </a:spcBef>
              <a:buNone/>
              <a:defRPr sz="1200" b="0" i="0" u="none" strike="noStrike" cap="none">
                <a:solidFill>
                  <a:srgbClr val="A5A5A5"/>
                </a:solidFill>
                <a:latin typeface="Arial"/>
                <a:ea typeface="Arial"/>
                <a:cs typeface="Arial"/>
                <a:sym typeface="Arial"/>
              </a:defRPr>
            </a:lvl3pPr>
            <a:lvl4pPr marL="0" lvl="3" indent="0" algn="r" rtl="0">
              <a:spcBef>
                <a:spcPts val="0"/>
              </a:spcBef>
              <a:buNone/>
              <a:defRPr sz="1200" b="0" i="0" u="none" strike="noStrike" cap="none">
                <a:solidFill>
                  <a:srgbClr val="A5A5A5"/>
                </a:solidFill>
                <a:latin typeface="Arial"/>
                <a:ea typeface="Arial"/>
                <a:cs typeface="Arial"/>
                <a:sym typeface="Arial"/>
              </a:defRPr>
            </a:lvl4pPr>
            <a:lvl5pPr marL="0" lvl="4" indent="0" algn="r" rtl="0">
              <a:spcBef>
                <a:spcPts val="0"/>
              </a:spcBef>
              <a:buNone/>
              <a:defRPr sz="1200" b="0" i="0" u="none" strike="noStrike" cap="none">
                <a:solidFill>
                  <a:srgbClr val="A5A5A5"/>
                </a:solidFill>
                <a:latin typeface="Arial"/>
                <a:ea typeface="Arial"/>
                <a:cs typeface="Arial"/>
                <a:sym typeface="Arial"/>
              </a:defRPr>
            </a:lvl5pPr>
            <a:lvl6pPr marL="0" lvl="5" indent="0" algn="r" rtl="0">
              <a:spcBef>
                <a:spcPts val="0"/>
              </a:spcBef>
              <a:buNone/>
              <a:defRPr sz="1200" b="0" i="0" u="none" strike="noStrike" cap="none">
                <a:solidFill>
                  <a:srgbClr val="A5A5A5"/>
                </a:solidFill>
                <a:latin typeface="Arial"/>
                <a:ea typeface="Arial"/>
                <a:cs typeface="Arial"/>
                <a:sym typeface="Arial"/>
              </a:defRPr>
            </a:lvl6pPr>
            <a:lvl7pPr marL="0" lvl="6" indent="0" algn="r" rtl="0">
              <a:spcBef>
                <a:spcPts val="0"/>
              </a:spcBef>
              <a:buNone/>
              <a:defRPr sz="1200" b="0" i="0" u="none" strike="noStrike" cap="none">
                <a:solidFill>
                  <a:srgbClr val="A5A5A5"/>
                </a:solidFill>
                <a:latin typeface="Arial"/>
                <a:ea typeface="Arial"/>
                <a:cs typeface="Arial"/>
                <a:sym typeface="Arial"/>
              </a:defRPr>
            </a:lvl7pPr>
            <a:lvl8pPr marL="0" lvl="7" indent="0" algn="r" rtl="0">
              <a:spcBef>
                <a:spcPts val="0"/>
              </a:spcBef>
              <a:buNone/>
              <a:defRPr sz="1200" b="0" i="0" u="none" strike="noStrike" cap="none">
                <a:solidFill>
                  <a:srgbClr val="A5A5A5"/>
                </a:solidFill>
                <a:latin typeface="Arial"/>
                <a:ea typeface="Arial"/>
                <a:cs typeface="Arial"/>
                <a:sym typeface="Arial"/>
              </a:defRPr>
            </a:lvl8pPr>
            <a:lvl9pPr marL="0" lvl="8" indent="0" algn="r" rtl="0">
              <a:spcBef>
                <a:spcPts val="0"/>
              </a:spcBef>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p15"/>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09" name="Google Shape;109;p15"/>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0" name="Google Shape;110;p15"/>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1" name="Google Shape;111;p15"/>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623888" y="1709739"/>
            <a:ext cx="7886700" cy="28527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 name="Google Shape;114;p16"/>
          <p:cNvSpPr txBox="1">
            <a:spLocks noGrp="1"/>
          </p:cNvSpPr>
          <p:nvPr>
            <p:ph type="body" idx="1"/>
          </p:nvPr>
        </p:nvSpPr>
        <p:spPr>
          <a:xfrm>
            <a:off x="623888" y="4589464"/>
            <a:ext cx="7886700" cy="1500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2400"/>
              <a:buNone/>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5" name="Google Shape;115;p16"/>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6" name="Google Shape;116;p16"/>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7" name="Google Shape;117;p1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18" name="Google Shape;118;p16"/>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 name="Google Shape;121;p17"/>
          <p:cNvSpPr txBox="1">
            <a:spLocks noGrp="1"/>
          </p:cNvSpPr>
          <p:nvPr>
            <p:ph type="body" idx="1"/>
          </p:nvPr>
        </p:nvSpPr>
        <p:spPr>
          <a:xfrm>
            <a:off x="628650" y="1825625"/>
            <a:ext cx="38862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2" name="Google Shape;122;p17"/>
          <p:cNvSpPr txBox="1">
            <a:spLocks noGrp="1"/>
          </p:cNvSpPr>
          <p:nvPr>
            <p:ph type="body" idx="2"/>
          </p:nvPr>
        </p:nvSpPr>
        <p:spPr>
          <a:xfrm>
            <a:off x="4629150" y="1825625"/>
            <a:ext cx="38862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3" name="Google Shape;123;p17"/>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p17"/>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5" name="Google Shape;125;p1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26" name="Google Shape;126;p17"/>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27" name="Google Shape;127;p17"/>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629841"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0" name="Google Shape;130;p18"/>
          <p:cNvSpPr txBox="1">
            <a:spLocks noGrp="1"/>
          </p:cNvSpPr>
          <p:nvPr>
            <p:ph type="body" idx="1"/>
          </p:nvPr>
        </p:nvSpPr>
        <p:spPr>
          <a:xfrm>
            <a:off x="629842" y="1681163"/>
            <a:ext cx="38682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1" name="Google Shape;131;p18"/>
          <p:cNvSpPr txBox="1">
            <a:spLocks noGrp="1"/>
          </p:cNvSpPr>
          <p:nvPr>
            <p:ph type="body" idx="2"/>
          </p:nvPr>
        </p:nvSpPr>
        <p:spPr>
          <a:xfrm>
            <a:off x="629842" y="2505075"/>
            <a:ext cx="38682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2" name="Google Shape;132;p18"/>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3" name="Google Shape;133;p18"/>
          <p:cNvSpPr txBox="1">
            <a:spLocks noGrp="1"/>
          </p:cNvSpPr>
          <p:nvPr>
            <p:ph type="body" idx="4"/>
          </p:nvPr>
        </p:nvSpPr>
        <p:spPr>
          <a:xfrm>
            <a:off x="4629150" y="2505075"/>
            <a:ext cx="38874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4" name="Google Shape;134;p18"/>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18"/>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6" name="Google Shape;136;p1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37" name="Google Shape;137;p18"/>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38" name="Google Shape;138;p18"/>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1" name="Google Shape;141;p19"/>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2" name="Google Shape;142;p19"/>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3" name="Google Shape;143;p1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44" name="Google Shape;144;p19"/>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45" name="Google Shape;145;p19"/>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46"/>
        <p:cNvGrpSpPr/>
        <p:nvPr/>
      </p:nvGrpSpPr>
      <p:grpSpPr>
        <a:xfrm>
          <a:off x="0" y="0"/>
          <a:ext cx="0" cy="0"/>
          <a:chOff x="0" y="0"/>
          <a:chExt cx="0" cy="0"/>
        </a:xfrm>
      </p:grpSpPr>
      <p:sp>
        <p:nvSpPr>
          <p:cNvPr id="147" name="Google Shape;147;p20"/>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8" name="Google Shape;148;p20"/>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9" name="Google Shape;149;p20"/>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50" name="Google Shape;150;p20"/>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51" name="Google Shape;151;p20"/>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629841" y="457200"/>
            <a:ext cx="29493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4" name="Google Shape;154;p21"/>
          <p:cNvSpPr txBox="1">
            <a:spLocks noGrp="1"/>
          </p:cNvSpPr>
          <p:nvPr>
            <p:ph type="body" idx="1"/>
          </p:nvPr>
        </p:nvSpPr>
        <p:spPr>
          <a:xfrm>
            <a:off x="3887391" y="987426"/>
            <a:ext cx="4629300" cy="4873500"/>
          </a:xfrm>
          <a:prstGeom prst="rect">
            <a:avLst/>
          </a:prstGeom>
          <a:noFill/>
          <a:ln>
            <a:noFill/>
          </a:ln>
        </p:spPr>
        <p:txBody>
          <a:bodyPr spcFirstLastPara="1" wrap="square" lIns="91425" tIns="45700" rIns="91425" bIns="45700" anchor="t" anchorCtr="0">
            <a:no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155" name="Google Shape;155;p21"/>
          <p:cNvSpPr txBox="1">
            <a:spLocks noGrp="1"/>
          </p:cNvSpPr>
          <p:nvPr>
            <p:ph type="body" idx="2"/>
          </p:nvPr>
        </p:nvSpPr>
        <p:spPr>
          <a:xfrm>
            <a:off x="629841" y="2057400"/>
            <a:ext cx="29493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56" name="Google Shape;156;p21"/>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p21"/>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8" name="Google Shape;158;p2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59" name="Google Shape;159;p21"/>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60" name="Google Shape;160;p21"/>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629841" y="457200"/>
            <a:ext cx="29493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22"/>
          <p:cNvSpPr>
            <a:spLocks noGrp="1"/>
          </p:cNvSpPr>
          <p:nvPr>
            <p:ph type="pic" idx="2"/>
          </p:nvPr>
        </p:nvSpPr>
        <p:spPr>
          <a:xfrm>
            <a:off x="3887391" y="987426"/>
            <a:ext cx="46293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64" name="Google Shape;164;p22"/>
          <p:cNvSpPr txBox="1">
            <a:spLocks noGrp="1"/>
          </p:cNvSpPr>
          <p:nvPr>
            <p:ph type="body" idx="1"/>
          </p:nvPr>
        </p:nvSpPr>
        <p:spPr>
          <a:xfrm>
            <a:off x="629841" y="2057400"/>
            <a:ext cx="29493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65" name="Google Shape;165;p22"/>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6" name="Google Shape;166;p22"/>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7" name="Google Shape;167;p22"/>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68" name="Google Shape;168;p22"/>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1" name="Google Shape;171;p23"/>
          <p:cNvSpPr txBox="1">
            <a:spLocks noGrp="1"/>
          </p:cNvSpPr>
          <p:nvPr>
            <p:ph type="body" idx="1"/>
          </p:nvPr>
        </p:nvSpPr>
        <p:spPr>
          <a:xfrm rot="5400000">
            <a:off x="2396400" y="57875"/>
            <a:ext cx="4351200" cy="78867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2" name="Google Shape;172;p23"/>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3" name="Google Shape;173;p23"/>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4" name="Google Shape;174;p2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75" name="Google Shape;175;p23"/>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rot="5400000">
            <a:off x="4623600" y="2285275"/>
            <a:ext cx="5811900" cy="19716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8" name="Google Shape;178;p24"/>
          <p:cNvSpPr txBox="1">
            <a:spLocks noGrp="1"/>
          </p:cNvSpPr>
          <p:nvPr>
            <p:ph type="body" idx="1"/>
          </p:nvPr>
        </p:nvSpPr>
        <p:spPr>
          <a:xfrm rot="5400000">
            <a:off x="623025" y="370675"/>
            <a:ext cx="5811900" cy="58008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9" name="Google Shape;179;p24"/>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0" name="Google Shape;180;p24"/>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1" name="Google Shape;181;p24"/>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82" name="Google Shape;182;p24"/>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31" name="Google Shape;31;p4"/>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5"/>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39" name="Google Shape;39;p5"/>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40" name="Google Shape;40;p5"/>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50" name="Google Shape;50;p6"/>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51" name="Google Shape;51;p6"/>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57" name="Google Shape;57;p7"/>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58" name="Google Shape;58;p7"/>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9"/>
        <p:cNvGrpSpPr/>
        <p:nvPr/>
      </p:nvGrpSpPr>
      <p:grpSpPr>
        <a:xfrm>
          <a:off x="0" y="0"/>
          <a:ext cx="0" cy="0"/>
          <a:chOff x="0" y="0"/>
          <a:chExt cx="0" cy="0"/>
        </a:xfrm>
      </p:grpSpPr>
      <p:sp>
        <p:nvSpPr>
          <p:cNvPr id="60" name="Google Shape;60;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63" name="Google Shape;63;p8"/>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64" name="Google Shape;64;p8"/>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72" name="Google Shape;72;p9"/>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73" name="Google Shape;73;p9"/>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74"/>
        <p:cNvGrpSpPr/>
        <p:nvPr/>
      </p:nvGrpSpPr>
      <p:grpSpPr>
        <a:xfrm>
          <a:off x="0" y="0"/>
          <a:ext cx="0" cy="0"/>
          <a:chOff x="0" y="0"/>
          <a:chExt cx="0" cy="0"/>
        </a:xfrm>
      </p:grpSpPr>
      <p:sp>
        <p:nvSpPr>
          <p:cNvPr id="75" name="Google Shape;75;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7" name="Google Shape;77;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81" name="Google Shape;81;p10"/>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1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8" name="Google Shape;98;p13"/>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9" name="Google Shape;99;p13"/>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0" name="Google Shape;100;p13"/>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1" name="Google Shape;101;p1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4.jpg"/><Relationship Id="rId5" Type="http://schemas.openxmlformats.org/officeDocument/2006/relationships/hyperlink" Target="https://www.tableau.com/learn/training" TargetMode="Externa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0.xml"/><Relationship Id="rId1" Type="http://schemas.openxmlformats.org/officeDocument/2006/relationships/slideLayout" Target="../slideLayouts/slideLayout12.xml"/><Relationship Id="rId5" Type="http://schemas.openxmlformats.org/officeDocument/2006/relationships/image" Target="../media/image100.jpg"/><Relationship Id="rId4" Type="http://schemas.openxmlformats.org/officeDocument/2006/relationships/image" Target="../media/image6.png"/></Relationships>
</file>

<file path=ppt/slides/_rels/slide10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1.xml"/><Relationship Id="rId1" Type="http://schemas.openxmlformats.org/officeDocument/2006/relationships/slideLayout" Target="../slideLayouts/slideLayout12.xml"/><Relationship Id="rId5" Type="http://schemas.openxmlformats.org/officeDocument/2006/relationships/image" Target="../media/image101.jpg"/><Relationship Id="rId4" Type="http://schemas.openxmlformats.org/officeDocument/2006/relationships/image" Target="../media/image6.png"/></Relationships>
</file>

<file path=ppt/slides/_rels/slide1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2.xml"/><Relationship Id="rId1" Type="http://schemas.openxmlformats.org/officeDocument/2006/relationships/slideLayout" Target="../slideLayouts/slideLayout12.xml"/><Relationship Id="rId5" Type="http://schemas.openxmlformats.org/officeDocument/2006/relationships/image" Target="../media/image102.jpg"/><Relationship Id="rId4" Type="http://schemas.openxmlformats.org/officeDocument/2006/relationships/image" Target="../media/image6.png"/></Relationships>
</file>

<file path=ppt/slides/_rels/slide1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3.xml"/><Relationship Id="rId1" Type="http://schemas.openxmlformats.org/officeDocument/2006/relationships/slideLayout" Target="../slideLayouts/slideLayout12.xml"/><Relationship Id="rId5" Type="http://schemas.openxmlformats.org/officeDocument/2006/relationships/image" Target="../media/image103.jpg"/><Relationship Id="rId4" Type="http://schemas.openxmlformats.org/officeDocument/2006/relationships/image" Target="../media/image6.png"/></Relationships>
</file>

<file path=ppt/slides/_rels/slide1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4.xml"/><Relationship Id="rId1" Type="http://schemas.openxmlformats.org/officeDocument/2006/relationships/slideLayout" Target="../slideLayouts/slideLayout12.xml"/><Relationship Id="rId5" Type="http://schemas.openxmlformats.org/officeDocument/2006/relationships/image" Target="../media/image104.jpg"/><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5.xml"/><Relationship Id="rId1" Type="http://schemas.openxmlformats.org/officeDocument/2006/relationships/slideLayout" Target="../slideLayouts/slideLayout12.xml"/><Relationship Id="rId6" Type="http://schemas.openxmlformats.org/officeDocument/2006/relationships/image" Target="../media/image105.jpg"/><Relationship Id="rId5" Type="http://schemas.openxmlformats.org/officeDocument/2006/relationships/hyperlink" Target="https://www.tableau.com/learn/training" TargetMode="External"/><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6.xml"/><Relationship Id="rId1" Type="http://schemas.openxmlformats.org/officeDocument/2006/relationships/slideLayout" Target="../slideLayouts/slideLayout12.xml"/><Relationship Id="rId5" Type="http://schemas.openxmlformats.org/officeDocument/2006/relationships/image" Target="../media/image106.jp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7.xml"/><Relationship Id="rId1" Type="http://schemas.openxmlformats.org/officeDocument/2006/relationships/slideLayout" Target="../slideLayouts/slideLayout12.xml"/><Relationship Id="rId5" Type="http://schemas.openxmlformats.org/officeDocument/2006/relationships/image" Target="../media/image107.jp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8.xml"/><Relationship Id="rId1" Type="http://schemas.openxmlformats.org/officeDocument/2006/relationships/slideLayout" Target="../slideLayouts/slideLayout12.xml"/><Relationship Id="rId5" Type="http://schemas.openxmlformats.org/officeDocument/2006/relationships/image" Target="../media/image107.jp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9.xml"/><Relationship Id="rId1" Type="http://schemas.openxmlformats.org/officeDocument/2006/relationships/slideLayout" Target="../slideLayouts/slideLayout12.xml"/><Relationship Id="rId5" Type="http://schemas.openxmlformats.org/officeDocument/2006/relationships/image" Target="../media/image108.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5.jp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2.xml"/><Relationship Id="rId1" Type="http://schemas.openxmlformats.org/officeDocument/2006/relationships/slideLayout" Target="../slideLayouts/slideLayout12.xml"/><Relationship Id="rId5" Type="http://schemas.openxmlformats.org/officeDocument/2006/relationships/image" Target="../media/image109.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3.xml"/><Relationship Id="rId1" Type="http://schemas.openxmlformats.org/officeDocument/2006/relationships/slideLayout" Target="../slideLayouts/slideLayout12.xml"/><Relationship Id="rId5" Type="http://schemas.openxmlformats.org/officeDocument/2006/relationships/image" Target="../media/image110.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7.jp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8.jp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9.jpg"/><Relationship Id="rId5" Type="http://schemas.openxmlformats.org/officeDocument/2006/relationships/hyperlink" Target="https://www.tableau.com/learn/training" TargetMode="Externa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hyperlink" Target="https://futurists.tistory.com/17" TargetMode="Externa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hyperlink" Target="https://futurists.tistory.com/17" TargetMode="Externa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hyperlink" Target="https://futurists.tistory.com/17" TargetMode="Externa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30.jp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31.jp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3.jpg"/><Relationship Id="rId5" Type="http://schemas.openxmlformats.org/officeDocument/2006/relationships/hyperlink" Target="https://www.tableau.com/learn/training" TargetMode="Externa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34.jp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35.jp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36.jpg"/><Relationship Id="rId5" Type="http://schemas.openxmlformats.org/officeDocument/2006/relationships/hyperlink" Target="https://www.tableau.com/learn/training" TargetMode="Externa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37.jp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38.jpg"/><Relationship Id="rId5" Type="http://schemas.openxmlformats.org/officeDocument/2006/relationships/hyperlink" Target="https://www.tableau.com/learn/training" TargetMode="Externa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39.jp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40.jp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41.jp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43.jp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44.jpg"/><Relationship Id="rId5" Type="http://schemas.openxmlformats.org/officeDocument/2006/relationships/hyperlink" Target="https://www.tableau.com/learn/training" TargetMode="Externa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45.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hyperlink" Target="https://www.tableau.com/learn/training" TargetMode="Externa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46.jpg"/><Relationship Id="rId5" Type="http://schemas.openxmlformats.org/officeDocument/2006/relationships/hyperlink" Target="https://www.tableau.com/learn/training" TargetMode="Externa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47.jp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48.jp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49.jp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49.jp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49.jp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jp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hyperlink" Target="https://www.tableau.com/learn/training" TargetMode="External"/><Relationship Id="rId5" Type="http://schemas.openxmlformats.org/officeDocument/2006/relationships/image" Target="../media/image9.jp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0.xml"/><Relationship Id="rId1" Type="http://schemas.openxmlformats.org/officeDocument/2006/relationships/slideLayout" Target="../slideLayouts/slideLayout12.xml"/><Relationship Id="rId5" Type="http://schemas.openxmlformats.org/officeDocument/2006/relationships/hyperlink" Target="https://www.tableau.com/learn/training" TargetMode="Externa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53.jp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2.xml"/><Relationship Id="rId1" Type="http://schemas.openxmlformats.org/officeDocument/2006/relationships/slideLayout" Target="../slideLayouts/slideLayout12.xml"/><Relationship Id="rId5" Type="http://schemas.openxmlformats.org/officeDocument/2006/relationships/image" Target="../media/image54.jpg"/><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3.xml"/><Relationship Id="rId1" Type="http://schemas.openxmlformats.org/officeDocument/2006/relationships/slideLayout" Target="../slideLayouts/slideLayout12.xml"/><Relationship Id="rId5" Type="http://schemas.openxmlformats.org/officeDocument/2006/relationships/image" Target="../media/image55.jpg"/><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4.xml"/><Relationship Id="rId1" Type="http://schemas.openxmlformats.org/officeDocument/2006/relationships/slideLayout" Target="../slideLayouts/slideLayout12.xml"/><Relationship Id="rId5" Type="http://schemas.openxmlformats.org/officeDocument/2006/relationships/image" Target="../media/image56.jp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57.jpg"/><Relationship Id="rId5" Type="http://schemas.openxmlformats.org/officeDocument/2006/relationships/hyperlink" Target="https://www.tableau.com/learn/training" TargetMode="Externa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57.jpg"/><Relationship Id="rId5" Type="http://schemas.openxmlformats.org/officeDocument/2006/relationships/image" Target="../media/image58.jp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59.jp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60.jp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image" Target="../media/image61.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hyperlink" Target="https://www.tableau.com/sites/default/files/getting_started_data_sets.zip" TargetMode="Externa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image" Target="../media/image62.jpg"/><Relationship Id="rId5" Type="http://schemas.openxmlformats.org/officeDocument/2006/relationships/hyperlink" Target="https://www.tableau.com/learn/training" TargetMode="Externa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63.jp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image" Target="../media/image64.jp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image" Target="../media/image65.jp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4.xml"/><Relationship Id="rId1" Type="http://schemas.openxmlformats.org/officeDocument/2006/relationships/slideLayout" Target="../slideLayouts/slideLayout12.xml"/><Relationship Id="rId5" Type="http://schemas.openxmlformats.org/officeDocument/2006/relationships/image" Target="../media/image66.jp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67.jpg"/><Relationship Id="rId5" Type="http://schemas.openxmlformats.org/officeDocument/2006/relationships/hyperlink" Target="https://www.tableau.com/learn/training" TargetMode="External"/><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6.xml"/><Relationship Id="rId1" Type="http://schemas.openxmlformats.org/officeDocument/2006/relationships/slideLayout" Target="../slideLayouts/slideLayout12.xml"/><Relationship Id="rId5" Type="http://schemas.openxmlformats.org/officeDocument/2006/relationships/image" Target="../media/image68.jp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7.xml"/><Relationship Id="rId1" Type="http://schemas.openxmlformats.org/officeDocument/2006/relationships/slideLayout" Target="../slideLayouts/slideLayout12.xml"/><Relationship Id="rId5" Type="http://schemas.openxmlformats.org/officeDocument/2006/relationships/image" Target="../media/image69.jpg"/><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8.xml"/><Relationship Id="rId1" Type="http://schemas.openxmlformats.org/officeDocument/2006/relationships/slideLayout" Target="../slideLayouts/slideLayout12.xml"/><Relationship Id="rId5" Type="http://schemas.openxmlformats.org/officeDocument/2006/relationships/image" Target="../media/image70.jp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9.xml"/><Relationship Id="rId1" Type="http://schemas.openxmlformats.org/officeDocument/2006/relationships/slideLayout" Target="../slideLayouts/slideLayout12.xml"/><Relationship Id="rId5" Type="http://schemas.openxmlformats.org/officeDocument/2006/relationships/image" Target="../media/image71.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hyperlink" Target="https://www.tableau.com/learn/training" TargetMode="External"/><Relationship Id="rId5" Type="http://schemas.openxmlformats.org/officeDocument/2006/relationships/image" Target="../media/image11.jp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0.xml"/><Relationship Id="rId1" Type="http://schemas.openxmlformats.org/officeDocument/2006/relationships/slideLayout" Target="../slideLayouts/slideLayout12.xml"/><Relationship Id="rId6" Type="http://schemas.openxmlformats.org/officeDocument/2006/relationships/image" Target="../media/image72.jpg"/><Relationship Id="rId5" Type="http://schemas.openxmlformats.org/officeDocument/2006/relationships/hyperlink" Target="https://www.tableau.com/learn/training" TargetMode="External"/><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1.xml"/><Relationship Id="rId1" Type="http://schemas.openxmlformats.org/officeDocument/2006/relationships/slideLayout" Target="../slideLayouts/slideLayout12.xml"/><Relationship Id="rId5" Type="http://schemas.openxmlformats.org/officeDocument/2006/relationships/image" Target="../media/image73.jpg"/><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3.xml"/><Relationship Id="rId1" Type="http://schemas.openxmlformats.org/officeDocument/2006/relationships/slideLayout" Target="../slideLayouts/slideLayout12.xml"/><Relationship Id="rId5" Type="http://schemas.openxmlformats.org/officeDocument/2006/relationships/image" Target="../media/image74.jpg"/><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4.xml"/><Relationship Id="rId1" Type="http://schemas.openxmlformats.org/officeDocument/2006/relationships/slideLayout" Target="../slideLayouts/slideLayout12.xml"/><Relationship Id="rId5" Type="http://schemas.openxmlformats.org/officeDocument/2006/relationships/image" Target="../media/image75.jpg"/><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76.jpg"/><Relationship Id="rId5" Type="http://schemas.openxmlformats.org/officeDocument/2006/relationships/hyperlink" Target="https://www.tableau.com/learn/training" TargetMode="External"/><Relationship Id="rId4" Type="http://schemas.openxmlformats.org/officeDocument/2006/relationships/image" Target="../media/image6.png"/></Relationships>
</file>

<file path=ppt/slides/_rels/slide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6.xml"/><Relationship Id="rId1" Type="http://schemas.openxmlformats.org/officeDocument/2006/relationships/slideLayout" Target="../slideLayouts/slideLayout12.xml"/><Relationship Id="rId5" Type="http://schemas.openxmlformats.org/officeDocument/2006/relationships/image" Target="../media/image77.jpg"/><Relationship Id="rId4" Type="http://schemas.openxmlformats.org/officeDocument/2006/relationships/image" Target="../media/image6.png"/></Relationships>
</file>

<file path=ppt/slides/_rels/slide7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7.xml"/><Relationship Id="rId1" Type="http://schemas.openxmlformats.org/officeDocument/2006/relationships/slideLayout" Target="../slideLayouts/slideLayout12.xml"/><Relationship Id="rId5" Type="http://schemas.openxmlformats.org/officeDocument/2006/relationships/image" Target="../media/image78.jpg"/><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8.xml"/><Relationship Id="rId1" Type="http://schemas.openxmlformats.org/officeDocument/2006/relationships/slideLayout" Target="../slideLayouts/slideLayout12.xml"/><Relationship Id="rId5" Type="http://schemas.openxmlformats.org/officeDocument/2006/relationships/image" Target="../media/image79.jpg"/><Relationship Id="rId4" Type="http://schemas.openxmlformats.org/officeDocument/2006/relationships/image" Target="../media/image6.png"/></Relationships>
</file>

<file path=ppt/slides/_rels/slide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9.xml"/><Relationship Id="rId1" Type="http://schemas.openxmlformats.org/officeDocument/2006/relationships/slideLayout" Target="../slideLayouts/slideLayout12.xml"/><Relationship Id="rId5" Type="http://schemas.openxmlformats.org/officeDocument/2006/relationships/image" Target="../media/image80.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2.jp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81.jpg"/><Relationship Id="rId5" Type="http://schemas.openxmlformats.org/officeDocument/2006/relationships/hyperlink" Target="https://www.tableau.com/learn/training" TargetMode="External"/><Relationship Id="rId4" Type="http://schemas.openxmlformats.org/officeDocument/2006/relationships/image" Target="../media/image6.png"/></Relationships>
</file>

<file path=ppt/slides/_rels/slide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1.xml"/><Relationship Id="rId1" Type="http://schemas.openxmlformats.org/officeDocument/2006/relationships/slideLayout" Target="../slideLayouts/slideLayout12.xml"/><Relationship Id="rId5" Type="http://schemas.openxmlformats.org/officeDocument/2006/relationships/image" Target="../media/image82.jpg"/><Relationship Id="rId4" Type="http://schemas.openxmlformats.org/officeDocument/2006/relationships/image" Target="../media/image6.png"/></Relationships>
</file>

<file path=ppt/slides/_rels/slide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2.xml"/><Relationship Id="rId1" Type="http://schemas.openxmlformats.org/officeDocument/2006/relationships/slideLayout" Target="../slideLayouts/slideLayout12.xml"/><Relationship Id="rId5" Type="http://schemas.openxmlformats.org/officeDocument/2006/relationships/image" Target="../media/image83.jpg"/><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3.xml"/><Relationship Id="rId1" Type="http://schemas.openxmlformats.org/officeDocument/2006/relationships/slideLayout" Target="../slideLayouts/slideLayout12.xml"/><Relationship Id="rId5" Type="http://schemas.openxmlformats.org/officeDocument/2006/relationships/image" Target="../media/image84.jpg"/><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4.xml"/><Relationship Id="rId1" Type="http://schemas.openxmlformats.org/officeDocument/2006/relationships/slideLayout" Target="../slideLayouts/slideLayout12.xml"/><Relationship Id="rId5" Type="http://schemas.openxmlformats.org/officeDocument/2006/relationships/image" Target="../media/image85.jpg"/><Relationship Id="rId4" Type="http://schemas.openxmlformats.org/officeDocument/2006/relationships/image" Target="../media/image6.png"/></Relationships>
</file>

<file path=ppt/slides/_rels/slide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5.xml"/><Relationship Id="rId1" Type="http://schemas.openxmlformats.org/officeDocument/2006/relationships/slideLayout" Target="../slideLayouts/slideLayout12.xml"/><Relationship Id="rId6" Type="http://schemas.openxmlformats.org/officeDocument/2006/relationships/image" Target="../media/image86.jpg"/><Relationship Id="rId5" Type="http://schemas.openxmlformats.org/officeDocument/2006/relationships/hyperlink" Target="https://www.tableau.com/learn/training" TargetMode="External"/><Relationship Id="rId4" Type="http://schemas.openxmlformats.org/officeDocument/2006/relationships/image" Target="../media/image6.png"/></Relationships>
</file>

<file path=ppt/slides/_rels/slide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6.xml"/><Relationship Id="rId1" Type="http://schemas.openxmlformats.org/officeDocument/2006/relationships/slideLayout" Target="../slideLayouts/slideLayout12.xml"/><Relationship Id="rId5" Type="http://schemas.openxmlformats.org/officeDocument/2006/relationships/image" Target="../media/image87.jpg"/><Relationship Id="rId4" Type="http://schemas.openxmlformats.org/officeDocument/2006/relationships/image" Target="../media/image6.png"/></Relationships>
</file>

<file path=ppt/slides/_rels/slide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7.xml"/><Relationship Id="rId1" Type="http://schemas.openxmlformats.org/officeDocument/2006/relationships/slideLayout" Target="../slideLayouts/slideLayout12.xml"/><Relationship Id="rId5" Type="http://schemas.openxmlformats.org/officeDocument/2006/relationships/image" Target="../media/image88.jpg"/><Relationship Id="rId4" Type="http://schemas.openxmlformats.org/officeDocument/2006/relationships/image" Target="../media/image6.png"/></Relationships>
</file>

<file path=ppt/slides/_rels/slide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8.xml"/><Relationship Id="rId1" Type="http://schemas.openxmlformats.org/officeDocument/2006/relationships/slideLayout" Target="../slideLayouts/slideLayout12.xml"/><Relationship Id="rId5" Type="http://schemas.openxmlformats.org/officeDocument/2006/relationships/image" Target="../media/image89.jpg"/><Relationship Id="rId4" Type="http://schemas.openxmlformats.org/officeDocument/2006/relationships/image" Target="../media/image6.png"/></Relationships>
</file>

<file path=ppt/slides/_rels/slide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9.xml"/><Relationship Id="rId1" Type="http://schemas.openxmlformats.org/officeDocument/2006/relationships/slideLayout" Target="../slideLayouts/slideLayout12.xml"/><Relationship Id="rId5" Type="http://schemas.openxmlformats.org/officeDocument/2006/relationships/image" Target="../media/image90.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3.jp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image" Target="../media/image91.jpg"/><Relationship Id="rId5" Type="http://schemas.openxmlformats.org/officeDocument/2006/relationships/hyperlink" Target="https://www.tableau.com/learn/training" TargetMode="External"/><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1.xml"/><Relationship Id="rId1" Type="http://schemas.openxmlformats.org/officeDocument/2006/relationships/slideLayout" Target="../slideLayouts/slideLayout12.xml"/><Relationship Id="rId5" Type="http://schemas.openxmlformats.org/officeDocument/2006/relationships/image" Target="../media/image92.jpg"/><Relationship Id="rId4" Type="http://schemas.openxmlformats.org/officeDocument/2006/relationships/image" Target="../media/image6.png"/></Relationships>
</file>

<file path=ppt/slides/_rels/slide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2.xml"/><Relationship Id="rId1" Type="http://schemas.openxmlformats.org/officeDocument/2006/relationships/slideLayout" Target="../slideLayouts/slideLayout12.xml"/><Relationship Id="rId5" Type="http://schemas.openxmlformats.org/officeDocument/2006/relationships/image" Target="../media/image93.jpg"/><Relationship Id="rId4" Type="http://schemas.openxmlformats.org/officeDocument/2006/relationships/image" Target="../media/image6.png"/></Relationships>
</file>

<file path=ppt/slides/_rels/slide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3.xml"/><Relationship Id="rId1" Type="http://schemas.openxmlformats.org/officeDocument/2006/relationships/slideLayout" Target="../slideLayouts/slideLayout12.xml"/><Relationship Id="rId5" Type="http://schemas.openxmlformats.org/officeDocument/2006/relationships/image" Target="../media/image94.jpg"/><Relationship Id="rId4" Type="http://schemas.openxmlformats.org/officeDocument/2006/relationships/image" Target="../media/image6.png"/></Relationships>
</file>

<file path=ppt/slides/_rels/slide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4.xml"/><Relationship Id="rId1" Type="http://schemas.openxmlformats.org/officeDocument/2006/relationships/slideLayout" Target="../slideLayouts/slideLayout12.xml"/><Relationship Id="rId5" Type="http://schemas.openxmlformats.org/officeDocument/2006/relationships/image" Target="../media/image95.png"/><Relationship Id="rId4" Type="http://schemas.openxmlformats.org/officeDocument/2006/relationships/image" Target="../media/image6.png"/></Relationships>
</file>

<file path=ppt/slides/_rels/slide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6.xml"/><Relationship Id="rId1" Type="http://schemas.openxmlformats.org/officeDocument/2006/relationships/slideLayout" Target="../slideLayouts/slideLayout12.xml"/><Relationship Id="rId5" Type="http://schemas.openxmlformats.org/officeDocument/2006/relationships/image" Target="../media/image96.jpg"/><Relationship Id="rId4" Type="http://schemas.openxmlformats.org/officeDocument/2006/relationships/image" Target="../media/image6.png"/></Relationships>
</file>

<file path=ppt/slides/_rels/slide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7.xml"/><Relationship Id="rId1" Type="http://schemas.openxmlformats.org/officeDocument/2006/relationships/slideLayout" Target="../slideLayouts/slideLayout12.xml"/><Relationship Id="rId5" Type="http://schemas.openxmlformats.org/officeDocument/2006/relationships/image" Target="../media/image97.jpg"/><Relationship Id="rId4" Type="http://schemas.openxmlformats.org/officeDocument/2006/relationships/image" Target="../media/image6.png"/></Relationships>
</file>

<file path=ppt/slides/_rels/slide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8.xml"/><Relationship Id="rId1" Type="http://schemas.openxmlformats.org/officeDocument/2006/relationships/slideLayout" Target="../slideLayouts/slideLayout12.xml"/><Relationship Id="rId6" Type="http://schemas.openxmlformats.org/officeDocument/2006/relationships/image" Target="../media/image98.jpg"/><Relationship Id="rId5" Type="http://schemas.openxmlformats.org/officeDocument/2006/relationships/hyperlink" Target="https://www.tableau.com/learn/training" TargetMode="External"/><Relationship Id="rId4" Type="http://schemas.openxmlformats.org/officeDocument/2006/relationships/image" Target="../media/image6.png"/></Relationships>
</file>

<file path=ppt/slides/_rels/slide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9.xml"/><Relationship Id="rId1" Type="http://schemas.openxmlformats.org/officeDocument/2006/relationships/slideLayout" Target="../slideLayouts/slideLayout12.xml"/><Relationship Id="rId6" Type="http://schemas.openxmlformats.org/officeDocument/2006/relationships/image" Target="../media/image99.jpg"/><Relationship Id="rId5" Type="http://schemas.openxmlformats.org/officeDocument/2006/relationships/hyperlink" Target="https://www.tableau.com/learn/training"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5"/>
          <p:cNvSpPr txBox="1"/>
          <p:nvPr/>
        </p:nvSpPr>
        <p:spPr>
          <a:xfrm>
            <a:off x="2804525" y="2789030"/>
            <a:ext cx="3534900" cy="1190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3600" b="1">
                <a:solidFill>
                  <a:srgbClr val="2AB9C7"/>
                </a:solidFill>
              </a:rPr>
              <a:t> Tableau 실습 1</a:t>
            </a:r>
            <a:endParaRPr sz="3600" b="1" i="0" u="none" strike="noStrike" cap="none">
              <a:solidFill>
                <a:srgbClr val="2AB9C7"/>
              </a:solidFill>
              <a:latin typeface="Arial"/>
              <a:ea typeface="Arial"/>
              <a:cs typeface="Arial"/>
              <a:sym typeface="Arial"/>
            </a:endParaRPr>
          </a:p>
        </p:txBody>
      </p:sp>
      <p:sp>
        <p:nvSpPr>
          <p:cNvPr id="188" name="Google Shape;188;p25"/>
          <p:cNvSpPr txBox="1"/>
          <p:nvPr/>
        </p:nvSpPr>
        <p:spPr>
          <a:xfrm>
            <a:off x="3720348" y="4017227"/>
            <a:ext cx="1703305"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b="1">
                <a:solidFill>
                  <a:srgbClr val="0C0C0C"/>
                </a:solidFill>
              </a:rPr>
              <a:t>유양규(Rotunda)</a:t>
            </a:r>
            <a:endParaRPr sz="1400" b="1" i="0" u="none" strike="noStrike" cap="none">
              <a:solidFill>
                <a:srgbClr val="0C0C0C"/>
              </a:solidFill>
              <a:latin typeface="Arial"/>
              <a:ea typeface="Arial"/>
              <a:cs typeface="Arial"/>
              <a:sym typeface="Arial"/>
            </a:endParaRPr>
          </a:p>
        </p:txBody>
      </p:sp>
      <p:sp>
        <p:nvSpPr>
          <p:cNvPr id="189" name="Google Shape;189;p25"/>
          <p:cNvSpPr/>
          <p:nvPr/>
        </p:nvSpPr>
        <p:spPr>
          <a:xfrm>
            <a:off x="6305840" y="361155"/>
            <a:ext cx="2536272" cy="27699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ko-KR" sz="1200" b="0" i="0" u="none" strike="noStrike" cap="none">
                <a:solidFill>
                  <a:schemeClr val="lt1"/>
                </a:solidFill>
                <a:latin typeface="Nanum Gothic"/>
                <a:ea typeface="Nanum Gothic"/>
                <a:cs typeface="Nanum Gothic"/>
                <a:sym typeface="Nanum Gothic"/>
              </a:rPr>
              <a:t>한국기술교육대학교 능력개발교육원</a:t>
            </a:r>
            <a:endParaRPr/>
          </a:p>
        </p:txBody>
      </p:sp>
      <p:sp>
        <p:nvSpPr>
          <p:cNvPr id="190" name="Google Shape;190;p25"/>
          <p:cNvSpPr/>
          <p:nvPr/>
        </p:nvSpPr>
        <p:spPr>
          <a:xfrm>
            <a:off x="6829825" y="638150"/>
            <a:ext cx="2012100" cy="338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ko-KR" sz="1600" b="1">
                <a:solidFill>
                  <a:schemeClr val="lt1"/>
                </a:solidFill>
                <a:latin typeface="Nanum Gothic"/>
                <a:ea typeface="Nanum Gothic"/>
                <a:cs typeface="Nanum Gothic"/>
                <a:sym typeface="Nanum Gothic"/>
              </a:rPr>
              <a:t>태블로 실습1</a:t>
            </a:r>
            <a:endParaRPr sz="1600" b="1" i="0" u="none" strike="noStrike" cap="none">
              <a:solidFill>
                <a:schemeClr val="lt1"/>
              </a:solidFill>
              <a:latin typeface="Nanum Gothic"/>
              <a:ea typeface="Nanum Gothic"/>
              <a:cs typeface="Nanum Gothic"/>
              <a:sym typeface="Nanum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2" name="Google Shape;292;p34"/>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293" name="Google Shape;293;p3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a:t>
            </a:fld>
            <a:endParaRPr/>
          </a:p>
        </p:txBody>
      </p:sp>
      <p:pic>
        <p:nvPicPr>
          <p:cNvPr id="294" name="Google Shape;294;p3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95" name="Google Shape;295;p3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296" name="Google Shape;296;p34"/>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297" name="Google Shape;297;p34"/>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https://www.tableau.com/learn/training</a:t>
            </a:r>
            <a:endParaRPr sz="1000"/>
          </a:p>
        </p:txBody>
      </p:sp>
      <p:sp>
        <p:nvSpPr>
          <p:cNvPr id="298" name="Google Shape;298;p34"/>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Data Source 화면</a:t>
            </a:r>
            <a:endParaRPr b="1">
              <a:solidFill>
                <a:srgbClr val="1C4587"/>
              </a:solidFill>
            </a:endParaRPr>
          </a:p>
        </p:txBody>
      </p:sp>
      <p:pic>
        <p:nvPicPr>
          <p:cNvPr id="299" name="Google Shape;299;p34"/>
          <p:cNvPicPr preferRelativeResize="0"/>
          <p:nvPr/>
        </p:nvPicPr>
        <p:blipFill>
          <a:blip r:embed="rId6">
            <a:alphaModFix/>
          </a:blip>
          <a:stretch>
            <a:fillRect/>
          </a:stretch>
        </p:blipFill>
        <p:spPr>
          <a:xfrm>
            <a:off x="913225" y="1747075"/>
            <a:ext cx="7317533" cy="4116112"/>
          </a:xfrm>
          <a:prstGeom prst="rect">
            <a:avLst/>
          </a:prstGeom>
          <a:noFill/>
          <a:ln>
            <a:noFill/>
          </a:ln>
        </p:spPr>
      </p:pic>
      <p:sp>
        <p:nvSpPr>
          <p:cNvPr id="300" name="Google Shape;300;p34"/>
          <p:cNvSpPr/>
          <p:nvPr/>
        </p:nvSpPr>
        <p:spPr>
          <a:xfrm>
            <a:off x="5728225" y="1367625"/>
            <a:ext cx="2355900" cy="21009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txBox="1"/>
          <p:nvPr/>
        </p:nvSpPr>
        <p:spPr>
          <a:xfrm>
            <a:off x="5738125" y="1522671"/>
            <a:ext cx="2346000" cy="179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1200" dirty="0">
                <a:latin typeface="맑은 고딕" panose="020B0503020000020004" pitchFamily="50" charset="-127"/>
                <a:ea typeface="맑은 고딕" panose="020B0503020000020004" pitchFamily="50" charset="-127"/>
                <a:cs typeface="Roboto"/>
                <a:sym typeface="Roboto"/>
              </a:rPr>
              <a:t>이제 데이터 원본 페이지가 표시됩니다.</a:t>
            </a: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6"/>
        <p:cNvGrpSpPr/>
        <p:nvPr/>
      </p:nvGrpSpPr>
      <p:grpSpPr>
        <a:xfrm>
          <a:off x="0" y="0"/>
          <a:ext cx="0" cy="0"/>
          <a:chOff x="0" y="0"/>
          <a:chExt cx="0" cy="0"/>
        </a:xfrm>
      </p:grpSpPr>
      <p:sp>
        <p:nvSpPr>
          <p:cNvPr id="1497" name="Google Shape;1497;p124"/>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498" name="Google Shape;1498;p12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100</a:t>
            </a:fld>
            <a:endParaRPr/>
          </a:p>
        </p:txBody>
      </p:sp>
      <p:pic>
        <p:nvPicPr>
          <p:cNvPr id="1499" name="Google Shape;1499;p12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500" name="Google Shape;1500;p12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501" name="Google Shape;1501;p124"/>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503" name="Google Shape;1503;p124"/>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504" name="Google Shape;1504;p124"/>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505" name="Google Shape;1505;p124"/>
          <p:cNvSpPr/>
          <p:nvPr/>
        </p:nvSpPr>
        <p:spPr>
          <a:xfrm>
            <a:off x="5722475" y="1367625"/>
            <a:ext cx="2508300" cy="13836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Marks (마크) 유형을 정사각형으로 변경합니다. 마크 레이블을 사용하도록 설정해 보겠습니다.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9"/>
        <p:cNvGrpSpPr/>
        <p:nvPr/>
      </p:nvGrpSpPr>
      <p:grpSpPr>
        <a:xfrm>
          <a:off x="0" y="0"/>
          <a:ext cx="0" cy="0"/>
          <a:chOff x="0" y="0"/>
          <a:chExt cx="0" cy="0"/>
        </a:xfrm>
      </p:grpSpPr>
      <p:sp>
        <p:nvSpPr>
          <p:cNvPr id="1510" name="Google Shape;1510;p125"/>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511" name="Google Shape;1511;p12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101</a:t>
            </a:fld>
            <a:endParaRPr/>
          </a:p>
        </p:txBody>
      </p:sp>
      <p:pic>
        <p:nvPicPr>
          <p:cNvPr id="1512" name="Google Shape;1512;p12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513" name="Google Shape;1513;p12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514" name="Google Shape;1514;p125"/>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516" name="Google Shape;1516;p125"/>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517" name="Google Shape;1517;p125"/>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518" name="Google Shape;1518;p125"/>
          <p:cNvSpPr/>
          <p:nvPr/>
        </p:nvSpPr>
        <p:spPr>
          <a:xfrm>
            <a:off x="5742275" y="1367625"/>
            <a:ext cx="2488500" cy="987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마크 레이블을 클릭하여 레이블을 사용하도록 설정합니다.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
        <p:nvSpPr>
          <p:cNvPr id="1519" name="Google Shape;1519;p125"/>
          <p:cNvSpPr/>
          <p:nvPr/>
        </p:nvSpPr>
        <p:spPr>
          <a:xfrm>
            <a:off x="4254950" y="1913150"/>
            <a:ext cx="446100" cy="446100"/>
          </a:xfrm>
          <a:prstGeom prst="ellipse">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3"/>
        <p:cNvGrpSpPr/>
        <p:nvPr/>
      </p:nvGrpSpPr>
      <p:grpSpPr>
        <a:xfrm>
          <a:off x="0" y="0"/>
          <a:ext cx="0" cy="0"/>
          <a:chOff x="0" y="0"/>
          <a:chExt cx="0" cy="0"/>
        </a:xfrm>
      </p:grpSpPr>
      <p:sp>
        <p:nvSpPr>
          <p:cNvPr id="1524" name="Google Shape;1524;p126"/>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525" name="Google Shape;1525;p12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102</a:t>
            </a:fld>
            <a:endParaRPr/>
          </a:p>
        </p:txBody>
      </p:sp>
      <p:pic>
        <p:nvPicPr>
          <p:cNvPr id="1526" name="Google Shape;1526;p12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527" name="Google Shape;1527;p12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528" name="Google Shape;1528;p126"/>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530" name="Google Shape;1530;p126"/>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531" name="Google Shape;1531;p126"/>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532" name="Google Shape;1532;p126"/>
          <p:cNvSpPr/>
          <p:nvPr/>
        </p:nvSpPr>
        <p:spPr>
          <a:xfrm>
            <a:off x="5849600" y="1367625"/>
            <a:ext cx="2355900" cy="8919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이제 수익 하이라이트 테이블이 생겼습니다.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6"/>
        <p:cNvGrpSpPr/>
        <p:nvPr/>
      </p:nvGrpSpPr>
      <p:grpSpPr>
        <a:xfrm>
          <a:off x="0" y="0"/>
          <a:ext cx="0" cy="0"/>
          <a:chOff x="0" y="0"/>
          <a:chExt cx="0" cy="0"/>
        </a:xfrm>
      </p:grpSpPr>
      <p:sp>
        <p:nvSpPr>
          <p:cNvPr id="1537" name="Google Shape;1537;p127"/>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538" name="Google Shape;1538;p12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103</a:t>
            </a:fld>
            <a:endParaRPr/>
          </a:p>
        </p:txBody>
      </p:sp>
      <p:pic>
        <p:nvPicPr>
          <p:cNvPr id="1539" name="Google Shape;1539;p12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540" name="Google Shape;1540;p12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541" name="Google Shape;1541;p127"/>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543" name="Google Shape;1543;p127"/>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544" name="Google Shape;1544;p127"/>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545" name="Google Shape;1545;p127"/>
          <p:cNvSpPr/>
          <p:nvPr/>
        </p:nvSpPr>
        <p:spPr>
          <a:xfrm>
            <a:off x="5762075" y="1367625"/>
            <a:ext cx="2468700" cy="12648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Category의 알약 모양을 마우스 오른쪽 버튼으로 클릭해서 하이라이터를 표시합니다.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9"/>
        <p:cNvGrpSpPr/>
        <p:nvPr/>
      </p:nvGrpSpPr>
      <p:grpSpPr>
        <a:xfrm>
          <a:off x="0" y="0"/>
          <a:ext cx="0" cy="0"/>
          <a:chOff x="0" y="0"/>
          <a:chExt cx="0" cy="0"/>
        </a:xfrm>
      </p:grpSpPr>
      <p:sp>
        <p:nvSpPr>
          <p:cNvPr id="1550" name="Google Shape;1550;p128"/>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551" name="Google Shape;1551;p12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104</a:t>
            </a:fld>
            <a:endParaRPr/>
          </a:p>
        </p:txBody>
      </p:sp>
      <p:pic>
        <p:nvPicPr>
          <p:cNvPr id="1552" name="Google Shape;1552;p12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553" name="Google Shape;1553;p12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554" name="Google Shape;1554;p128"/>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556" name="Google Shape;1556;p128"/>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557" name="Google Shape;1557;p128"/>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558" name="Google Shape;1558;p128"/>
          <p:cNvSpPr/>
          <p:nvPr/>
        </p:nvSpPr>
        <p:spPr>
          <a:xfrm>
            <a:off x="5732375" y="1367625"/>
            <a:ext cx="2498400" cy="8244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Category 중에서 Office Supplies (사무용품)을 선택합니다.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
        <p:nvSpPr>
          <p:cNvPr id="1559" name="Google Shape;1559;p128"/>
          <p:cNvSpPr/>
          <p:nvPr/>
        </p:nvSpPr>
        <p:spPr>
          <a:xfrm>
            <a:off x="7274225" y="3042500"/>
            <a:ext cx="937500" cy="9375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3"/>
        <p:cNvGrpSpPr/>
        <p:nvPr/>
      </p:nvGrpSpPr>
      <p:grpSpPr>
        <a:xfrm>
          <a:off x="0" y="0"/>
          <a:ext cx="0" cy="0"/>
          <a:chOff x="0" y="0"/>
          <a:chExt cx="0" cy="0"/>
        </a:xfrm>
      </p:grpSpPr>
      <p:sp>
        <p:nvSpPr>
          <p:cNvPr id="1564" name="Google Shape;1564;p129"/>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565" name="Google Shape;1565;p12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105</a:t>
            </a:fld>
            <a:endParaRPr/>
          </a:p>
        </p:txBody>
      </p:sp>
      <p:pic>
        <p:nvPicPr>
          <p:cNvPr id="1566" name="Google Shape;1566;p12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567" name="Google Shape;1567;p12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568" name="Google Shape;1568;p129"/>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569" name="Google Shape;1569;p129"/>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https://www.tableau.com/learn/training</a:t>
            </a:r>
            <a:endParaRPr sz="1000"/>
          </a:p>
        </p:txBody>
      </p:sp>
      <p:sp>
        <p:nvSpPr>
          <p:cNvPr id="1570" name="Google Shape;1570;p129"/>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571" name="Google Shape;1571;p129"/>
          <p:cNvPicPr preferRelativeResize="0"/>
          <p:nvPr/>
        </p:nvPicPr>
        <p:blipFill>
          <a:blip r:embed="rId6">
            <a:alphaModFix/>
          </a:blip>
          <a:stretch>
            <a:fillRect/>
          </a:stretch>
        </p:blipFill>
        <p:spPr>
          <a:xfrm>
            <a:off x="913238" y="1747063"/>
            <a:ext cx="7317533" cy="4116112"/>
          </a:xfrm>
          <a:prstGeom prst="rect">
            <a:avLst/>
          </a:prstGeom>
          <a:noFill/>
          <a:ln>
            <a:noFill/>
          </a:ln>
        </p:spPr>
      </p:pic>
      <p:sp>
        <p:nvSpPr>
          <p:cNvPr id="1572" name="Google Shape;1572;p129"/>
          <p:cNvSpPr/>
          <p:nvPr/>
        </p:nvSpPr>
        <p:spPr>
          <a:xfrm>
            <a:off x="5762075" y="1367625"/>
            <a:ext cx="2468700" cy="11955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2015년 가을이 진한 초록색으로 표시되어 있으니 이 시기에 수익이 좋았음을 알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
        <p:nvSpPr>
          <p:cNvPr id="1573" name="Google Shape;1573;p129"/>
          <p:cNvSpPr/>
          <p:nvPr/>
        </p:nvSpPr>
        <p:spPr>
          <a:xfrm>
            <a:off x="6318425" y="4344600"/>
            <a:ext cx="1025100" cy="9375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77"/>
        <p:cNvGrpSpPr/>
        <p:nvPr/>
      </p:nvGrpSpPr>
      <p:grpSpPr>
        <a:xfrm>
          <a:off x="0" y="0"/>
          <a:ext cx="0" cy="0"/>
          <a:chOff x="0" y="0"/>
          <a:chExt cx="0" cy="0"/>
        </a:xfrm>
      </p:grpSpPr>
      <p:sp>
        <p:nvSpPr>
          <p:cNvPr id="1578" name="Google Shape;1578;p130"/>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579" name="Google Shape;1579;p13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106</a:t>
            </a:fld>
            <a:endParaRPr/>
          </a:p>
        </p:txBody>
      </p:sp>
      <p:pic>
        <p:nvPicPr>
          <p:cNvPr id="1580" name="Google Shape;1580;p13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581" name="Google Shape;1581;p13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582" name="Google Shape;1582;p130"/>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584" name="Google Shape;1584;p130"/>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585" name="Google Shape;1585;p130"/>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586" name="Google Shape;1586;p130"/>
          <p:cNvSpPr/>
          <p:nvPr/>
        </p:nvSpPr>
        <p:spPr>
          <a:xfrm>
            <a:off x="5762075" y="1367625"/>
            <a:ext cx="2468700" cy="8088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Category 중에서 Technology (기계)를 선택하여 표시합니다.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0"/>
        <p:cNvGrpSpPr/>
        <p:nvPr/>
      </p:nvGrpSpPr>
      <p:grpSpPr>
        <a:xfrm>
          <a:off x="0" y="0"/>
          <a:ext cx="0" cy="0"/>
          <a:chOff x="0" y="0"/>
          <a:chExt cx="0" cy="0"/>
        </a:xfrm>
      </p:grpSpPr>
      <p:sp>
        <p:nvSpPr>
          <p:cNvPr id="1591" name="Google Shape;1591;p131"/>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592" name="Google Shape;1592;p13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107</a:t>
            </a:fld>
            <a:endParaRPr/>
          </a:p>
        </p:txBody>
      </p:sp>
      <p:pic>
        <p:nvPicPr>
          <p:cNvPr id="1593" name="Google Shape;1593;p13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594" name="Google Shape;1594;p13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595" name="Google Shape;1595;p131"/>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597" name="Google Shape;1597;p131"/>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598" name="Google Shape;1598;p131"/>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599" name="Google Shape;1599;p131"/>
          <p:cNvSpPr/>
          <p:nvPr/>
        </p:nvSpPr>
        <p:spPr>
          <a:xfrm>
            <a:off x="5752175" y="1367625"/>
            <a:ext cx="2478600" cy="7989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Category 중에서 Furniture (가구)를 선택하여 표시합니다.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3"/>
        <p:cNvGrpSpPr/>
        <p:nvPr/>
      </p:nvGrpSpPr>
      <p:grpSpPr>
        <a:xfrm>
          <a:off x="0" y="0"/>
          <a:ext cx="0" cy="0"/>
          <a:chOff x="0" y="0"/>
          <a:chExt cx="0" cy="0"/>
        </a:xfrm>
      </p:grpSpPr>
      <p:sp>
        <p:nvSpPr>
          <p:cNvPr id="1604" name="Google Shape;1604;p132"/>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605" name="Google Shape;1605;p13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108</a:t>
            </a:fld>
            <a:endParaRPr/>
          </a:p>
        </p:txBody>
      </p:sp>
      <p:pic>
        <p:nvPicPr>
          <p:cNvPr id="1606" name="Google Shape;1606;p13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607" name="Google Shape;1607;p13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608" name="Google Shape;1608;p132"/>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610" name="Google Shape;1610;p132"/>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611" name="Google Shape;1611;p132"/>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612" name="Google Shape;1612;p132"/>
          <p:cNvSpPr/>
          <p:nvPr/>
        </p:nvSpPr>
        <p:spPr>
          <a:xfrm>
            <a:off x="913250" y="3098075"/>
            <a:ext cx="2478600" cy="27651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Category 중에서 Furniture (가구)를 선택하여 표시합니다.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하이라이터에서 해당 Category에 마우스오버를 하면 가을에는 기술 및 사무용품 부문에서는 수익이 좋은데, 가구에서는 두 부문에서와 같은 진한 초록색의 수익 증가를 볼 수가 없습니다.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
        <p:nvSpPr>
          <p:cNvPr id="1613" name="Google Shape;1613;p132"/>
          <p:cNvSpPr/>
          <p:nvPr/>
        </p:nvSpPr>
        <p:spPr>
          <a:xfrm>
            <a:off x="7264325" y="3319975"/>
            <a:ext cx="987000" cy="6144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7"/>
        <p:cNvGrpSpPr/>
        <p:nvPr/>
      </p:nvGrpSpPr>
      <p:grpSpPr>
        <a:xfrm>
          <a:off x="0" y="0"/>
          <a:ext cx="0" cy="0"/>
          <a:chOff x="0" y="0"/>
          <a:chExt cx="0" cy="0"/>
        </a:xfrm>
      </p:grpSpPr>
      <p:sp>
        <p:nvSpPr>
          <p:cNvPr id="1618" name="Google Shape;1618;p133"/>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619" name="Google Shape;1619;p13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109</a:t>
            </a:fld>
            <a:endParaRPr/>
          </a:p>
        </p:txBody>
      </p:sp>
      <p:pic>
        <p:nvPicPr>
          <p:cNvPr id="1620" name="Google Shape;1620;p13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621" name="Google Shape;1621;p13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sp>
        <p:nvSpPr>
          <p:cNvPr id="1623" name="Google Shape;1623;p133"/>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624" name="Google Shape;1624;p133"/>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625" name="Google Shape;1625;p133"/>
          <p:cNvSpPr/>
          <p:nvPr/>
        </p:nvSpPr>
        <p:spPr>
          <a:xfrm>
            <a:off x="5849600" y="1367625"/>
            <a:ext cx="2381100" cy="24381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이 현상은 시장의 모든 매장에서 발생하고 있는 것인지 한 번 알아보도록 하겠습니다. </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시트 탭을 더블 클릭하여 이 시트의 이름을 '크로스탭'으로 바꾸고 새 시트를 만듭니다.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
        <p:nvSpPr>
          <p:cNvPr id="1626" name="Google Shape;1626;p133"/>
          <p:cNvSpPr/>
          <p:nvPr/>
        </p:nvSpPr>
        <p:spPr>
          <a:xfrm>
            <a:off x="2249675" y="5498075"/>
            <a:ext cx="406200" cy="3651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33"/>
          <p:cNvSpPr/>
          <p:nvPr/>
        </p:nvSpPr>
        <p:spPr>
          <a:xfrm>
            <a:off x="2630675" y="5498075"/>
            <a:ext cx="322500" cy="3651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5"/>
        <p:cNvGrpSpPr/>
        <p:nvPr/>
      </p:nvGrpSpPr>
      <p:grpSpPr>
        <a:xfrm>
          <a:off x="0" y="0"/>
          <a:ext cx="0" cy="0"/>
          <a:chOff x="0" y="0"/>
          <a:chExt cx="0" cy="0"/>
        </a:xfrm>
      </p:grpSpPr>
      <p:sp>
        <p:nvSpPr>
          <p:cNvPr id="306" name="Google Shape;306;p35"/>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307" name="Google Shape;307;p3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11</a:t>
            </a:fld>
            <a:endParaRPr/>
          </a:p>
        </p:txBody>
      </p:sp>
      <p:pic>
        <p:nvPicPr>
          <p:cNvPr id="308" name="Google Shape;308;p3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09" name="Google Shape;309;p3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310" name="Google Shape;310;p35"/>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312" name="Google Shape;312;p35"/>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시트 드래그해서 연결하기</a:t>
            </a:r>
            <a:endParaRPr b="1">
              <a:solidFill>
                <a:srgbClr val="1C4587"/>
              </a:solidFill>
            </a:endParaRPr>
          </a:p>
        </p:txBody>
      </p:sp>
      <p:pic>
        <p:nvPicPr>
          <p:cNvPr id="313" name="Google Shape;313;p35"/>
          <p:cNvPicPr preferRelativeResize="0"/>
          <p:nvPr/>
        </p:nvPicPr>
        <p:blipFill>
          <a:blip r:embed="rId5">
            <a:alphaModFix/>
          </a:blip>
          <a:stretch>
            <a:fillRect/>
          </a:stretch>
        </p:blipFill>
        <p:spPr>
          <a:xfrm>
            <a:off x="824025" y="1747063"/>
            <a:ext cx="7317533" cy="4116112"/>
          </a:xfrm>
          <a:prstGeom prst="rect">
            <a:avLst/>
          </a:prstGeom>
          <a:noFill/>
          <a:ln>
            <a:noFill/>
          </a:ln>
        </p:spPr>
      </p:pic>
      <p:cxnSp>
        <p:nvCxnSpPr>
          <p:cNvPr id="314" name="Google Shape;314;p35"/>
          <p:cNvCxnSpPr/>
          <p:nvPr/>
        </p:nvCxnSpPr>
        <p:spPr>
          <a:xfrm rot="10800000" flipH="1">
            <a:off x="2040875" y="3161300"/>
            <a:ext cx="699600" cy="313500"/>
          </a:xfrm>
          <a:prstGeom prst="straightConnector1">
            <a:avLst/>
          </a:prstGeom>
          <a:noFill/>
          <a:ln w="28575" cap="flat" cmpd="sng">
            <a:solidFill>
              <a:srgbClr val="FF0000"/>
            </a:solidFill>
            <a:prstDash val="solid"/>
            <a:round/>
            <a:headEnd type="none" w="med" len="med"/>
            <a:tailEnd type="triangle" w="med" len="med"/>
          </a:ln>
        </p:spPr>
      </p:cxnSp>
      <p:sp>
        <p:nvSpPr>
          <p:cNvPr id="315" name="Google Shape;315;p35"/>
          <p:cNvSpPr/>
          <p:nvPr/>
        </p:nvSpPr>
        <p:spPr>
          <a:xfrm>
            <a:off x="5728225" y="1367625"/>
            <a:ext cx="2355900" cy="15264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txBox="1"/>
          <p:nvPr/>
        </p:nvSpPr>
        <p:spPr>
          <a:xfrm>
            <a:off x="5738125" y="1489029"/>
            <a:ext cx="2346000" cy="140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1200" dirty="0">
                <a:latin typeface="맑은 고딕" panose="020B0503020000020004" pitchFamily="50" charset="-127"/>
                <a:ea typeface="맑은 고딕" panose="020B0503020000020004" pitchFamily="50" charset="-127"/>
                <a:cs typeface="Roboto"/>
                <a:sym typeface="Roboto"/>
              </a:rPr>
              <a:t>여기서 사용할 시트 또는 테이블을 선택할 수 있습니다. 캔버스로 주문을 드래그할 수 있습니다.</a:t>
            </a: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31"/>
        <p:cNvGrpSpPr/>
        <p:nvPr/>
      </p:nvGrpSpPr>
      <p:grpSpPr>
        <a:xfrm>
          <a:off x="0" y="0"/>
          <a:ext cx="0" cy="0"/>
          <a:chOff x="0" y="0"/>
          <a:chExt cx="0" cy="0"/>
        </a:xfrm>
      </p:grpSpPr>
      <p:sp>
        <p:nvSpPr>
          <p:cNvPr id="1632" name="Google Shape;1632;p134"/>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633" name="Google Shape;1633;p13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110</a:t>
            </a:fld>
            <a:endParaRPr/>
          </a:p>
        </p:txBody>
      </p:sp>
      <p:pic>
        <p:nvPicPr>
          <p:cNvPr id="1634" name="Google Shape;1634;p13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635" name="Google Shape;1635;p13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636" name="Google Shape;1636;p134"/>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638" name="Google Shape;1638;p134"/>
          <p:cNvSpPr txBox="1"/>
          <p:nvPr/>
        </p:nvSpPr>
        <p:spPr>
          <a:xfrm>
            <a:off x="733000" y="1040625"/>
            <a:ext cx="7497900" cy="439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2400" b="1">
                <a:solidFill>
                  <a:srgbClr val="1F447D"/>
                </a:solidFill>
              </a:rPr>
              <a:t>Exercise</a:t>
            </a:r>
            <a:endParaRPr sz="2400" b="1">
              <a:solidFill>
                <a:srgbClr val="1F447D"/>
              </a:solidFill>
            </a:endParaRPr>
          </a:p>
          <a:p>
            <a:pPr marL="0" lvl="0" indent="0" algn="l" rtl="0">
              <a:lnSpc>
                <a:spcPct val="115000"/>
              </a:lnSpc>
              <a:spcBef>
                <a:spcPts val="0"/>
              </a:spcBef>
              <a:spcAft>
                <a:spcPts val="0"/>
              </a:spcAft>
              <a:buNone/>
            </a:pPr>
            <a:endParaRPr>
              <a:solidFill>
                <a:srgbClr val="1F447D"/>
              </a:solidFill>
            </a:endParaRPr>
          </a:p>
          <a:p>
            <a:pPr marL="0" lvl="0" indent="0" algn="l" rtl="0">
              <a:lnSpc>
                <a:spcPct val="115000"/>
              </a:lnSpc>
              <a:spcBef>
                <a:spcPts val="0"/>
              </a:spcBef>
              <a:spcAft>
                <a:spcPts val="0"/>
              </a:spcAft>
              <a:buNone/>
            </a:pPr>
            <a:r>
              <a:rPr lang="ko-KR">
                <a:solidFill>
                  <a:srgbClr val="1F447D"/>
                </a:solidFill>
              </a:rPr>
              <a:t>할머니가 새 차를 구입할 때 도움이 되는 분석표를 만들어야합니다. </a:t>
            </a:r>
            <a:endParaRPr>
              <a:solidFill>
                <a:srgbClr val="1F447D"/>
              </a:solidFill>
            </a:endParaRPr>
          </a:p>
          <a:p>
            <a:pPr marL="0" lvl="0" indent="0" algn="l" rtl="0">
              <a:lnSpc>
                <a:spcPct val="115000"/>
              </a:lnSpc>
              <a:spcBef>
                <a:spcPts val="0"/>
              </a:spcBef>
              <a:spcAft>
                <a:spcPts val="0"/>
              </a:spcAft>
              <a:buNone/>
            </a:pPr>
            <a:endParaRPr>
              <a:solidFill>
                <a:srgbClr val="1F447D"/>
              </a:solidFill>
            </a:endParaRPr>
          </a:p>
          <a:p>
            <a:pPr marL="0" lvl="0" indent="0" algn="l" rtl="0">
              <a:lnSpc>
                <a:spcPct val="115000"/>
              </a:lnSpc>
              <a:spcBef>
                <a:spcPts val="0"/>
              </a:spcBef>
              <a:spcAft>
                <a:spcPts val="0"/>
              </a:spcAft>
              <a:buNone/>
            </a:pPr>
            <a:r>
              <a:rPr lang="ko-KR">
                <a:solidFill>
                  <a:srgbClr val="1F447D"/>
                </a:solidFill>
              </a:rPr>
              <a:t>할머니는 4 도어 (Door), 4 기통 (Cylinder), 가솔린 엔진의 미국 세단을 사고 싶어합니다. </a:t>
            </a:r>
            <a:endParaRPr>
              <a:solidFill>
                <a:srgbClr val="1F447D"/>
              </a:solidFill>
            </a:endParaRPr>
          </a:p>
          <a:p>
            <a:pPr marL="0" lvl="0" indent="0" algn="l" rtl="0">
              <a:lnSpc>
                <a:spcPct val="115000"/>
              </a:lnSpc>
              <a:spcBef>
                <a:spcPts val="0"/>
              </a:spcBef>
              <a:spcAft>
                <a:spcPts val="0"/>
              </a:spcAft>
              <a:buNone/>
            </a:pPr>
            <a:r>
              <a:rPr lang="ko-KR">
                <a:solidFill>
                  <a:srgbClr val="1F447D"/>
                </a:solidFill>
              </a:rPr>
              <a:t>7,000 달러 이하의 예산.</a:t>
            </a:r>
            <a:endParaRPr>
              <a:solidFill>
                <a:srgbClr val="1F447D"/>
              </a:solidFill>
            </a:endParaRPr>
          </a:p>
          <a:p>
            <a:pPr marL="0" lvl="0" indent="0" algn="l" rtl="0">
              <a:lnSpc>
                <a:spcPct val="115000"/>
              </a:lnSpc>
              <a:spcBef>
                <a:spcPts val="0"/>
              </a:spcBef>
              <a:spcAft>
                <a:spcPts val="0"/>
              </a:spcAft>
              <a:buNone/>
            </a:pPr>
            <a:endParaRPr>
              <a:solidFill>
                <a:srgbClr val="1F447D"/>
              </a:solidFill>
            </a:endParaRPr>
          </a:p>
          <a:p>
            <a:pPr marL="0" lvl="0" indent="0" algn="l" rtl="0">
              <a:lnSpc>
                <a:spcPct val="115000"/>
              </a:lnSpc>
              <a:spcBef>
                <a:spcPts val="0"/>
              </a:spcBef>
              <a:spcAft>
                <a:spcPts val="0"/>
              </a:spcAft>
              <a:buNone/>
            </a:pPr>
            <a:r>
              <a:rPr lang="ko-KR">
                <a:solidFill>
                  <a:srgbClr val="1F447D"/>
                </a:solidFill>
              </a:rPr>
              <a:t>제공된 데이터 세트 ( 'Automobile.xlsx')를 사용하여 조건을 충족시키는 차량을 결정할 수 있습니다.</a:t>
            </a:r>
            <a:endParaRPr>
              <a:solidFill>
                <a:srgbClr val="1F447D"/>
              </a:solidFill>
            </a:endParaRPr>
          </a:p>
          <a:p>
            <a:pPr marL="0" lvl="0" indent="0" algn="l" rtl="0">
              <a:lnSpc>
                <a:spcPct val="115000"/>
              </a:lnSpc>
              <a:spcBef>
                <a:spcPts val="0"/>
              </a:spcBef>
              <a:spcAft>
                <a:spcPts val="0"/>
              </a:spcAft>
              <a:buClr>
                <a:schemeClr val="dk1"/>
              </a:buClr>
              <a:buSzPts val="1100"/>
              <a:buFont typeface="Arial"/>
              <a:buNone/>
            </a:pPr>
            <a:r>
              <a:rPr lang="ko-KR">
                <a:solidFill>
                  <a:srgbClr val="1F447D"/>
                </a:solidFill>
              </a:rPr>
              <a:t>https://github.com/yyoo79/KTSummer2019/raw/master/Automobile_cleaned.xlsx</a:t>
            </a:r>
            <a:endParaRPr>
              <a:solidFill>
                <a:srgbClr val="1F447D"/>
              </a:solidFill>
            </a:endParaRPr>
          </a:p>
          <a:p>
            <a:pPr marL="0" lvl="0" indent="0" algn="l" rtl="0">
              <a:lnSpc>
                <a:spcPct val="115000"/>
              </a:lnSpc>
              <a:spcBef>
                <a:spcPts val="0"/>
              </a:spcBef>
              <a:spcAft>
                <a:spcPts val="0"/>
              </a:spcAft>
              <a:buNone/>
            </a:pPr>
            <a:endParaRPr>
              <a:solidFill>
                <a:srgbClr val="1F447D"/>
              </a:solidFill>
            </a:endParaRPr>
          </a:p>
          <a:p>
            <a:pPr marL="0" lvl="0" indent="0" algn="l" rtl="0">
              <a:lnSpc>
                <a:spcPct val="115000"/>
              </a:lnSpc>
              <a:spcBef>
                <a:spcPts val="0"/>
              </a:spcBef>
              <a:spcAft>
                <a:spcPts val="0"/>
              </a:spcAft>
              <a:buNone/>
            </a:pPr>
            <a:r>
              <a:rPr lang="ko-KR">
                <a:solidFill>
                  <a:srgbClr val="1F447D"/>
                </a:solidFill>
              </a:rPr>
              <a:t>데이터 세트에는 엔진 크기, 문 수, 스타일 및 자동차 가격과 같은 다양한 데이터가 들어 있습니다.</a:t>
            </a:r>
            <a:endParaRPr>
              <a:solidFill>
                <a:srgbClr val="1F447D"/>
              </a:solidFill>
            </a:endParaRPr>
          </a:p>
          <a:p>
            <a:pPr marL="0" lvl="0" indent="0" algn="l" rtl="0">
              <a:lnSpc>
                <a:spcPct val="115000"/>
              </a:lnSpc>
              <a:spcBef>
                <a:spcPts val="0"/>
              </a:spcBef>
              <a:spcAft>
                <a:spcPts val="0"/>
              </a:spcAft>
              <a:buNone/>
            </a:pPr>
            <a:endParaRPr>
              <a:solidFill>
                <a:srgbClr val="1F447D"/>
              </a:solidFill>
            </a:endParaRPr>
          </a:p>
          <a:p>
            <a:pPr marL="0" lvl="0" indent="0" algn="l" rtl="0">
              <a:lnSpc>
                <a:spcPct val="115000"/>
              </a:lnSpc>
              <a:spcBef>
                <a:spcPts val="0"/>
              </a:spcBef>
              <a:spcAft>
                <a:spcPts val="0"/>
              </a:spcAft>
              <a:buNone/>
            </a:pPr>
            <a:r>
              <a:rPr lang="ko-KR">
                <a:solidFill>
                  <a:srgbClr val="1F447D"/>
                </a:solidFill>
              </a:rPr>
              <a:t>조건에 맞는 모든 자동차 목록을 제시하고 선택할 수 있는 표를 만들어 보세요.</a:t>
            </a:r>
            <a:endParaRPr>
              <a:solidFill>
                <a:srgbClr val="1F447D"/>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2"/>
        <p:cNvGrpSpPr/>
        <p:nvPr/>
      </p:nvGrpSpPr>
      <p:grpSpPr>
        <a:xfrm>
          <a:off x="0" y="0"/>
          <a:ext cx="0" cy="0"/>
          <a:chOff x="0" y="0"/>
          <a:chExt cx="0" cy="0"/>
        </a:xfrm>
      </p:grpSpPr>
      <p:sp>
        <p:nvSpPr>
          <p:cNvPr id="1643" name="Google Shape;1643;p135"/>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644" name="Google Shape;1644;p13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111</a:t>
            </a:fld>
            <a:endParaRPr/>
          </a:p>
        </p:txBody>
      </p:sp>
      <p:pic>
        <p:nvPicPr>
          <p:cNvPr id="1645" name="Google Shape;1645;p13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646" name="Google Shape;1646;p13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647" name="Google Shape;1647;p135"/>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649" name="Google Shape;1649;p135"/>
          <p:cNvSpPr txBox="1"/>
          <p:nvPr/>
        </p:nvSpPr>
        <p:spPr>
          <a:xfrm>
            <a:off x="733000" y="1040625"/>
            <a:ext cx="7497900" cy="439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2400" b="1">
                <a:solidFill>
                  <a:srgbClr val="1F447D"/>
                </a:solidFill>
              </a:rPr>
              <a:t>Exercise</a:t>
            </a:r>
            <a:endParaRPr sz="2400" b="1">
              <a:solidFill>
                <a:srgbClr val="1F447D"/>
              </a:solidFill>
            </a:endParaRPr>
          </a:p>
          <a:p>
            <a:pPr marL="0" lvl="0" indent="0" algn="l" rtl="0">
              <a:lnSpc>
                <a:spcPct val="115000"/>
              </a:lnSpc>
              <a:spcBef>
                <a:spcPts val="0"/>
              </a:spcBef>
              <a:spcAft>
                <a:spcPts val="0"/>
              </a:spcAft>
              <a:buNone/>
            </a:pPr>
            <a:endParaRPr>
              <a:solidFill>
                <a:srgbClr val="1F447D"/>
              </a:solidFill>
            </a:endParaRPr>
          </a:p>
          <a:p>
            <a:pPr marL="0" lvl="0" indent="0" algn="l" rtl="0">
              <a:lnSpc>
                <a:spcPct val="115000"/>
              </a:lnSpc>
              <a:spcBef>
                <a:spcPts val="0"/>
              </a:spcBef>
              <a:spcAft>
                <a:spcPts val="0"/>
              </a:spcAft>
              <a:buNone/>
            </a:pPr>
            <a:r>
              <a:rPr lang="ko-KR">
                <a:solidFill>
                  <a:srgbClr val="1F447D"/>
                </a:solidFill>
              </a:rPr>
              <a:t>Data Dictionary</a:t>
            </a:r>
            <a:endParaRPr>
              <a:solidFill>
                <a:srgbClr val="1F447D"/>
              </a:solidFill>
            </a:endParaRPr>
          </a:p>
          <a:p>
            <a:pPr marL="0" lvl="0" indent="0" algn="l" rtl="0">
              <a:lnSpc>
                <a:spcPct val="115000"/>
              </a:lnSpc>
              <a:spcBef>
                <a:spcPts val="0"/>
              </a:spcBef>
              <a:spcAft>
                <a:spcPts val="0"/>
              </a:spcAft>
              <a:buNone/>
            </a:pPr>
            <a:endParaRPr>
              <a:solidFill>
                <a:srgbClr val="1F447D"/>
              </a:solidFill>
            </a:endParaRPr>
          </a:p>
          <a:p>
            <a:pPr marL="0" lvl="0" indent="0" algn="l" rtl="0">
              <a:lnSpc>
                <a:spcPct val="115000"/>
              </a:lnSpc>
              <a:spcBef>
                <a:spcPts val="0"/>
              </a:spcBef>
              <a:spcAft>
                <a:spcPts val="0"/>
              </a:spcAft>
              <a:buNone/>
            </a:pPr>
            <a:r>
              <a:rPr lang="ko-KR">
                <a:solidFill>
                  <a:srgbClr val="1F447D"/>
                </a:solidFill>
              </a:rPr>
              <a:t>ID - 아이디</a:t>
            </a:r>
            <a:endParaRPr>
              <a:solidFill>
                <a:srgbClr val="1F447D"/>
              </a:solidFill>
            </a:endParaRPr>
          </a:p>
          <a:p>
            <a:pPr marL="0" lvl="0" indent="0" algn="l" rtl="0">
              <a:lnSpc>
                <a:spcPct val="115000"/>
              </a:lnSpc>
              <a:spcBef>
                <a:spcPts val="0"/>
              </a:spcBef>
              <a:spcAft>
                <a:spcPts val="0"/>
              </a:spcAft>
              <a:buNone/>
            </a:pPr>
            <a:r>
              <a:rPr lang="ko-KR">
                <a:solidFill>
                  <a:srgbClr val="1F447D"/>
                </a:solidFill>
              </a:rPr>
              <a:t>Make - 제조사</a:t>
            </a:r>
            <a:endParaRPr>
              <a:solidFill>
                <a:srgbClr val="1F447D"/>
              </a:solidFill>
            </a:endParaRPr>
          </a:p>
          <a:p>
            <a:pPr marL="0" lvl="0" indent="0" algn="l" rtl="0">
              <a:lnSpc>
                <a:spcPct val="115000"/>
              </a:lnSpc>
              <a:spcBef>
                <a:spcPts val="0"/>
              </a:spcBef>
              <a:spcAft>
                <a:spcPts val="0"/>
              </a:spcAft>
              <a:buNone/>
            </a:pPr>
            <a:r>
              <a:rPr lang="ko-KR">
                <a:solidFill>
                  <a:srgbClr val="1F447D"/>
                </a:solidFill>
              </a:rPr>
              <a:t>Fuel-type - 연료타입</a:t>
            </a:r>
            <a:endParaRPr>
              <a:solidFill>
                <a:srgbClr val="1F447D"/>
              </a:solidFill>
            </a:endParaRPr>
          </a:p>
          <a:p>
            <a:pPr marL="0" lvl="0" indent="0" algn="l" rtl="0">
              <a:lnSpc>
                <a:spcPct val="115000"/>
              </a:lnSpc>
              <a:spcBef>
                <a:spcPts val="0"/>
              </a:spcBef>
              <a:spcAft>
                <a:spcPts val="0"/>
              </a:spcAft>
              <a:buNone/>
            </a:pPr>
            <a:r>
              <a:rPr lang="ko-KR">
                <a:solidFill>
                  <a:srgbClr val="1F447D"/>
                </a:solidFill>
              </a:rPr>
              <a:t>Doors - 도어</a:t>
            </a:r>
            <a:endParaRPr>
              <a:solidFill>
                <a:srgbClr val="1F447D"/>
              </a:solidFill>
            </a:endParaRPr>
          </a:p>
          <a:p>
            <a:pPr marL="0" lvl="0" indent="0" algn="l" rtl="0">
              <a:lnSpc>
                <a:spcPct val="115000"/>
              </a:lnSpc>
              <a:spcBef>
                <a:spcPts val="0"/>
              </a:spcBef>
              <a:spcAft>
                <a:spcPts val="0"/>
              </a:spcAft>
              <a:buNone/>
            </a:pPr>
            <a:r>
              <a:rPr lang="ko-KR">
                <a:solidFill>
                  <a:srgbClr val="1F447D"/>
                </a:solidFill>
              </a:rPr>
              <a:t>Style - 차량 종류</a:t>
            </a:r>
            <a:endParaRPr>
              <a:solidFill>
                <a:srgbClr val="1F447D"/>
              </a:solidFill>
            </a:endParaRPr>
          </a:p>
          <a:p>
            <a:pPr marL="0" lvl="0" indent="0" algn="l" rtl="0">
              <a:lnSpc>
                <a:spcPct val="115000"/>
              </a:lnSpc>
              <a:spcBef>
                <a:spcPts val="0"/>
              </a:spcBef>
              <a:spcAft>
                <a:spcPts val="0"/>
              </a:spcAft>
              <a:buNone/>
            </a:pPr>
            <a:r>
              <a:rPr lang="ko-KR">
                <a:solidFill>
                  <a:srgbClr val="1F447D"/>
                </a:solidFill>
              </a:rPr>
              <a:t>Drive Wheels - 구동</a:t>
            </a:r>
            <a:endParaRPr>
              <a:solidFill>
                <a:srgbClr val="1F447D"/>
              </a:solidFill>
            </a:endParaRPr>
          </a:p>
          <a:p>
            <a:pPr marL="0" lvl="0" indent="0" algn="l" rtl="0">
              <a:lnSpc>
                <a:spcPct val="115000"/>
              </a:lnSpc>
              <a:spcBef>
                <a:spcPts val="0"/>
              </a:spcBef>
              <a:spcAft>
                <a:spcPts val="0"/>
              </a:spcAft>
              <a:buNone/>
            </a:pPr>
            <a:r>
              <a:rPr lang="ko-KR">
                <a:solidFill>
                  <a:srgbClr val="1F447D"/>
                </a:solidFill>
              </a:rPr>
              <a:t>Wheel Base - 휠베이스</a:t>
            </a:r>
            <a:endParaRPr>
              <a:solidFill>
                <a:srgbClr val="1F447D"/>
              </a:solidFill>
            </a:endParaRPr>
          </a:p>
          <a:p>
            <a:pPr marL="0" lvl="0" indent="0" algn="l" rtl="0">
              <a:lnSpc>
                <a:spcPct val="115000"/>
              </a:lnSpc>
              <a:spcBef>
                <a:spcPts val="0"/>
              </a:spcBef>
              <a:spcAft>
                <a:spcPts val="0"/>
              </a:spcAft>
              <a:buClr>
                <a:schemeClr val="dk1"/>
              </a:buClr>
              <a:buSzPts val="1100"/>
              <a:buFont typeface="Arial"/>
              <a:buNone/>
            </a:pPr>
            <a:r>
              <a:rPr lang="ko-KR">
                <a:solidFill>
                  <a:srgbClr val="1F447D"/>
                </a:solidFill>
              </a:rPr>
              <a:t>Cylinders - 엔진 실린더</a:t>
            </a:r>
            <a:endParaRPr>
              <a:solidFill>
                <a:srgbClr val="1F447D"/>
              </a:solidFill>
            </a:endParaRPr>
          </a:p>
        </p:txBody>
      </p:sp>
      <p:sp>
        <p:nvSpPr>
          <p:cNvPr id="1650" name="Google Shape;1650;p135"/>
          <p:cNvSpPr txBox="1"/>
          <p:nvPr/>
        </p:nvSpPr>
        <p:spPr>
          <a:xfrm>
            <a:off x="5321875" y="2205840"/>
            <a:ext cx="2909100" cy="327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KR">
                <a:solidFill>
                  <a:srgbClr val="1F447D"/>
                </a:solidFill>
              </a:rPr>
              <a:t>Engine Size - 엔진 크기</a:t>
            </a:r>
            <a:endParaRPr>
              <a:solidFill>
                <a:srgbClr val="1F447D"/>
              </a:solidFill>
            </a:endParaRPr>
          </a:p>
          <a:p>
            <a:pPr marL="0" lvl="0" indent="0" algn="l" rtl="0">
              <a:lnSpc>
                <a:spcPct val="115000"/>
              </a:lnSpc>
              <a:spcBef>
                <a:spcPts val="0"/>
              </a:spcBef>
              <a:spcAft>
                <a:spcPts val="0"/>
              </a:spcAft>
              <a:buClr>
                <a:schemeClr val="dk1"/>
              </a:buClr>
              <a:buSzPts val="1100"/>
              <a:buFont typeface="Arial"/>
              <a:buNone/>
            </a:pPr>
            <a:r>
              <a:rPr lang="ko-KR">
                <a:solidFill>
                  <a:srgbClr val="1F447D"/>
                </a:solidFill>
              </a:rPr>
              <a:t>Fuel System - 연료 시스템</a:t>
            </a:r>
            <a:endParaRPr>
              <a:solidFill>
                <a:srgbClr val="1F447D"/>
              </a:solidFill>
            </a:endParaRPr>
          </a:p>
          <a:p>
            <a:pPr marL="0" lvl="0" indent="0" algn="l" rtl="0">
              <a:lnSpc>
                <a:spcPct val="115000"/>
              </a:lnSpc>
              <a:spcBef>
                <a:spcPts val="0"/>
              </a:spcBef>
              <a:spcAft>
                <a:spcPts val="0"/>
              </a:spcAft>
              <a:buClr>
                <a:schemeClr val="dk1"/>
              </a:buClr>
              <a:buSzPts val="1100"/>
              <a:buFont typeface="Arial"/>
              <a:buNone/>
            </a:pPr>
            <a:r>
              <a:rPr lang="ko-KR">
                <a:solidFill>
                  <a:srgbClr val="1F447D"/>
                </a:solidFill>
              </a:rPr>
              <a:t>Horsepower - 마력</a:t>
            </a:r>
            <a:endParaRPr>
              <a:solidFill>
                <a:srgbClr val="1F447D"/>
              </a:solidFill>
            </a:endParaRPr>
          </a:p>
          <a:p>
            <a:pPr marL="0" lvl="0" indent="0" algn="l" rtl="0">
              <a:lnSpc>
                <a:spcPct val="115000"/>
              </a:lnSpc>
              <a:spcBef>
                <a:spcPts val="0"/>
              </a:spcBef>
              <a:spcAft>
                <a:spcPts val="0"/>
              </a:spcAft>
              <a:buClr>
                <a:schemeClr val="dk1"/>
              </a:buClr>
              <a:buSzPts val="1100"/>
              <a:buFont typeface="Arial"/>
              <a:buNone/>
            </a:pPr>
            <a:r>
              <a:rPr lang="ko-KR">
                <a:solidFill>
                  <a:srgbClr val="1F447D"/>
                </a:solidFill>
              </a:rPr>
              <a:t>Peak RPM - 최고 RPM</a:t>
            </a:r>
            <a:endParaRPr>
              <a:solidFill>
                <a:srgbClr val="1F447D"/>
              </a:solidFill>
            </a:endParaRPr>
          </a:p>
          <a:p>
            <a:pPr marL="0" lvl="0" indent="0" algn="l" rtl="0">
              <a:lnSpc>
                <a:spcPct val="115000"/>
              </a:lnSpc>
              <a:spcBef>
                <a:spcPts val="0"/>
              </a:spcBef>
              <a:spcAft>
                <a:spcPts val="0"/>
              </a:spcAft>
              <a:buClr>
                <a:schemeClr val="dk1"/>
              </a:buClr>
              <a:buSzPts val="1100"/>
              <a:buFont typeface="Arial"/>
              <a:buNone/>
            </a:pPr>
            <a:r>
              <a:rPr lang="ko-KR">
                <a:solidFill>
                  <a:srgbClr val="1F447D"/>
                </a:solidFill>
              </a:rPr>
              <a:t>City MPG - 도시 연비</a:t>
            </a:r>
            <a:endParaRPr>
              <a:solidFill>
                <a:srgbClr val="1F447D"/>
              </a:solidFill>
            </a:endParaRPr>
          </a:p>
          <a:p>
            <a:pPr marL="0" lvl="0" indent="0" algn="l" rtl="0">
              <a:lnSpc>
                <a:spcPct val="115000"/>
              </a:lnSpc>
              <a:spcBef>
                <a:spcPts val="0"/>
              </a:spcBef>
              <a:spcAft>
                <a:spcPts val="0"/>
              </a:spcAft>
              <a:buClr>
                <a:schemeClr val="dk1"/>
              </a:buClr>
              <a:buSzPts val="1100"/>
              <a:buFont typeface="Arial"/>
              <a:buNone/>
            </a:pPr>
            <a:r>
              <a:rPr lang="ko-KR">
                <a:solidFill>
                  <a:srgbClr val="1F447D"/>
                </a:solidFill>
              </a:rPr>
              <a:t>Highway MPG - 고속도로 연비</a:t>
            </a:r>
            <a:endParaRPr>
              <a:solidFill>
                <a:srgbClr val="1F447D"/>
              </a:solidFill>
            </a:endParaRPr>
          </a:p>
          <a:p>
            <a:pPr marL="0" lvl="0" indent="0" algn="l" rtl="0">
              <a:lnSpc>
                <a:spcPct val="115000"/>
              </a:lnSpc>
              <a:spcBef>
                <a:spcPts val="0"/>
              </a:spcBef>
              <a:spcAft>
                <a:spcPts val="0"/>
              </a:spcAft>
              <a:buClr>
                <a:schemeClr val="dk1"/>
              </a:buClr>
              <a:buSzPts val="1100"/>
              <a:buFont typeface="Arial"/>
              <a:buNone/>
            </a:pPr>
            <a:r>
              <a:rPr lang="ko-KR">
                <a:solidFill>
                  <a:srgbClr val="1F447D"/>
                </a:solidFill>
              </a:rPr>
              <a:t>Price - 가격</a:t>
            </a:r>
            <a:endParaRPr>
              <a:solidFill>
                <a:srgbClr val="1F447D"/>
              </a:solidFill>
            </a:endParaRPr>
          </a:p>
          <a:p>
            <a:pPr marL="0" lvl="0" indent="0" algn="l" rtl="0">
              <a:lnSpc>
                <a:spcPct val="115000"/>
              </a:lnSpc>
              <a:spcBef>
                <a:spcPts val="0"/>
              </a:spcBef>
              <a:spcAft>
                <a:spcPts val="0"/>
              </a:spcAft>
              <a:buClr>
                <a:schemeClr val="dk1"/>
              </a:buClr>
              <a:buSzPts val="1100"/>
              <a:buFont typeface="Arial"/>
              <a:buNone/>
            </a:pPr>
            <a:r>
              <a:rPr lang="ko-KR">
                <a:solidFill>
                  <a:srgbClr val="1F447D"/>
                </a:solidFill>
              </a:rPr>
              <a:t>MadeIn - 제조 국가</a:t>
            </a:r>
            <a:endParaRPr>
              <a:solidFill>
                <a:srgbClr val="1F447D"/>
              </a:solidFill>
            </a:endParaRPr>
          </a:p>
          <a:p>
            <a:pPr marL="0" lvl="0" indent="0" algn="l" rtl="0">
              <a:spcBef>
                <a:spcPts val="0"/>
              </a:spcBef>
              <a:spcAft>
                <a:spcPts val="0"/>
              </a:spcAft>
              <a:buNone/>
            </a:pP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4"/>
        <p:cNvGrpSpPr/>
        <p:nvPr/>
      </p:nvGrpSpPr>
      <p:grpSpPr>
        <a:xfrm>
          <a:off x="0" y="0"/>
          <a:ext cx="0" cy="0"/>
          <a:chOff x="0" y="0"/>
          <a:chExt cx="0" cy="0"/>
        </a:xfrm>
      </p:grpSpPr>
      <p:sp>
        <p:nvSpPr>
          <p:cNvPr id="1655" name="Google Shape;1655;p136"/>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656" name="Google Shape;1656;p13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112</a:t>
            </a:fld>
            <a:endParaRPr/>
          </a:p>
        </p:txBody>
      </p:sp>
      <p:pic>
        <p:nvPicPr>
          <p:cNvPr id="1657" name="Google Shape;1657;p13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658" name="Google Shape;1658;p13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659" name="Google Shape;1659;p136"/>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pic>
        <p:nvPicPr>
          <p:cNvPr id="1661" name="Google Shape;1661;p136"/>
          <p:cNvPicPr preferRelativeResize="0"/>
          <p:nvPr/>
        </p:nvPicPr>
        <p:blipFill>
          <a:blip r:embed="rId5">
            <a:alphaModFix/>
          </a:blip>
          <a:stretch>
            <a:fillRect/>
          </a:stretch>
        </p:blipFill>
        <p:spPr>
          <a:xfrm>
            <a:off x="541775" y="1329166"/>
            <a:ext cx="8060461" cy="4534009"/>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5"/>
        <p:cNvGrpSpPr/>
        <p:nvPr/>
      </p:nvGrpSpPr>
      <p:grpSpPr>
        <a:xfrm>
          <a:off x="0" y="0"/>
          <a:ext cx="0" cy="0"/>
          <a:chOff x="0" y="0"/>
          <a:chExt cx="0" cy="0"/>
        </a:xfrm>
      </p:grpSpPr>
      <p:sp>
        <p:nvSpPr>
          <p:cNvPr id="1666" name="Google Shape;1666;p13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113</a:t>
            </a:fld>
            <a:endParaRPr/>
          </a:p>
        </p:txBody>
      </p:sp>
      <p:pic>
        <p:nvPicPr>
          <p:cNvPr id="1667" name="Google Shape;1667;p137"/>
          <p:cNvPicPr preferRelativeResize="0"/>
          <p:nvPr/>
        </p:nvPicPr>
        <p:blipFill rotWithShape="1">
          <a:blip r:embed="rId4">
            <a:alphaModFix/>
          </a:blip>
          <a:srcRect/>
          <a:stretch/>
        </p:blipFill>
        <p:spPr>
          <a:xfrm>
            <a:off x="5380787" y="239139"/>
            <a:ext cx="937628" cy="937628"/>
          </a:xfrm>
          <a:prstGeom prst="rect">
            <a:avLst/>
          </a:prstGeom>
          <a:noFill/>
          <a:ln>
            <a:noFill/>
          </a:ln>
        </p:spPr>
      </p:pic>
      <p:pic>
        <p:nvPicPr>
          <p:cNvPr id="1669" name="Google Shape;1669;p137"/>
          <p:cNvPicPr preferRelativeResize="0"/>
          <p:nvPr/>
        </p:nvPicPr>
        <p:blipFill rotWithShape="1">
          <a:blip r:embed="rId5">
            <a:alphaModFix/>
          </a:blip>
          <a:srcRect t="9605" b="9807"/>
          <a:stretch/>
        </p:blipFill>
        <p:spPr>
          <a:xfrm>
            <a:off x="2034013" y="1372587"/>
            <a:ext cx="5075975" cy="4112825"/>
          </a:xfrm>
          <a:prstGeom prst="rect">
            <a:avLst/>
          </a:prstGeom>
          <a:noFill/>
          <a:ln>
            <a:noFill/>
          </a:ln>
        </p:spPr>
      </p:pic>
      <p:sp>
        <p:nvSpPr>
          <p:cNvPr id="1670" name="Google Shape;1670;p13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sp>
        <p:nvSpPr>
          <p:cNvPr id="1671" name="Google Shape;1671;p137"/>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0"/>
        <p:cNvGrpSpPr/>
        <p:nvPr/>
      </p:nvGrpSpPr>
      <p:grpSpPr>
        <a:xfrm>
          <a:off x="0" y="0"/>
          <a:ext cx="0" cy="0"/>
          <a:chOff x="0" y="0"/>
          <a:chExt cx="0" cy="0"/>
        </a:xfrm>
      </p:grpSpPr>
      <p:sp>
        <p:nvSpPr>
          <p:cNvPr id="321" name="Google Shape;321;p36"/>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322" name="Google Shape;322;p3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12</a:t>
            </a:fld>
            <a:endParaRPr/>
          </a:p>
        </p:txBody>
      </p:sp>
      <p:pic>
        <p:nvPicPr>
          <p:cNvPr id="323" name="Google Shape;323;p3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24" name="Google Shape;324;p3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325" name="Google Shape;325;p36"/>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327" name="Google Shape;327;p36"/>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추가 데이터 연결</a:t>
            </a:r>
            <a:endParaRPr b="1">
              <a:solidFill>
                <a:srgbClr val="1C4587"/>
              </a:solidFill>
            </a:endParaRPr>
          </a:p>
        </p:txBody>
      </p:sp>
      <p:pic>
        <p:nvPicPr>
          <p:cNvPr id="328" name="Google Shape;328;p36"/>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329" name="Google Shape;329;p36"/>
          <p:cNvSpPr/>
          <p:nvPr/>
        </p:nvSpPr>
        <p:spPr>
          <a:xfrm>
            <a:off x="5728225" y="1367625"/>
            <a:ext cx="2355900" cy="2834400"/>
          </a:xfrm>
          <a:prstGeom prst="roundRect">
            <a:avLst>
              <a:gd name="adj" fmla="val 16665"/>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6"/>
          <p:cNvSpPr txBox="1"/>
          <p:nvPr/>
        </p:nvSpPr>
        <p:spPr>
          <a:xfrm>
            <a:off x="5738125" y="1655050"/>
            <a:ext cx="2346000" cy="332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1200" dirty="0">
                <a:latin typeface="맑은 고딕" panose="020B0503020000020004" pitchFamily="50" charset="-127"/>
                <a:ea typeface="맑은 고딕" panose="020B0503020000020004" pitchFamily="50" charset="-127"/>
                <a:cs typeface="Roboto"/>
                <a:sym typeface="Roboto"/>
              </a:rPr>
              <a:t>다른 데이터 원본에 관련 데이터가 있으면 연결을 추가하고 추가를 클릭하여 통합 데이터 원본을 만들 수 있습니다. 여기서 csv로 저장된 반품된 주문 텍스트 파일을 가져와 보겠습니다.</a:t>
            </a: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latin typeface="맑은 고딕" panose="020B0503020000020004" pitchFamily="50" charset="-127"/>
                <a:ea typeface="맑은 고딕" panose="020B0503020000020004" pitchFamily="50" charset="-127"/>
                <a:cs typeface="Roboto"/>
                <a:sym typeface="Roboto"/>
              </a:rPr>
              <a:t>왼쪽 Connections (연결)에 Add를 클릭합니다.</a:t>
            </a: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4"/>
        <p:cNvGrpSpPr/>
        <p:nvPr/>
      </p:nvGrpSpPr>
      <p:grpSpPr>
        <a:xfrm>
          <a:off x="0" y="0"/>
          <a:ext cx="0" cy="0"/>
          <a:chOff x="0" y="0"/>
          <a:chExt cx="0" cy="0"/>
        </a:xfrm>
      </p:grpSpPr>
      <p:sp>
        <p:nvSpPr>
          <p:cNvPr id="335" name="Google Shape;335;p37"/>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336" name="Google Shape;336;p3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13</a:t>
            </a:fld>
            <a:endParaRPr/>
          </a:p>
        </p:txBody>
      </p:sp>
      <p:pic>
        <p:nvPicPr>
          <p:cNvPr id="337" name="Google Shape;337;p3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38" name="Google Shape;338;p3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339" name="Google Shape;339;p37"/>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341" name="Google Shape;341;p37"/>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KR" b="1">
                <a:solidFill>
                  <a:srgbClr val="1F447D"/>
                </a:solidFill>
              </a:rPr>
              <a:t>csv파일 선택 및 연결</a:t>
            </a:r>
            <a:endParaRPr b="1">
              <a:solidFill>
                <a:srgbClr val="1C4587"/>
              </a:solidFill>
            </a:endParaRPr>
          </a:p>
          <a:p>
            <a:pPr marL="0" lvl="0" indent="0" algn="l" rtl="0">
              <a:spcBef>
                <a:spcPts val="0"/>
              </a:spcBef>
              <a:spcAft>
                <a:spcPts val="0"/>
              </a:spcAft>
              <a:buNone/>
            </a:pPr>
            <a:endParaRPr b="1">
              <a:solidFill>
                <a:srgbClr val="1F447D"/>
              </a:solidFill>
            </a:endParaRPr>
          </a:p>
        </p:txBody>
      </p:sp>
      <p:pic>
        <p:nvPicPr>
          <p:cNvPr id="342" name="Google Shape;342;p37"/>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343" name="Google Shape;343;p37"/>
          <p:cNvSpPr/>
          <p:nvPr/>
        </p:nvSpPr>
        <p:spPr>
          <a:xfrm>
            <a:off x="5728225" y="1367625"/>
            <a:ext cx="2355900" cy="29928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txBox="1"/>
          <p:nvPr/>
        </p:nvSpPr>
        <p:spPr>
          <a:xfrm>
            <a:off x="5738125" y="1655050"/>
            <a:ext cx="2346000" cy="332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다른 데이터 원본에 관련 데이터가 있으면 연결을 추가하고 추가를 클릭하여 통합 데이터 원본을 만들 수 있습니다. 여기서 csv로 저장된 반품된 주문 텍스트 파일을 가져와 보겠습니다.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Text File을 눌러 파일 창을 엽니다.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8"/>
        <p:cNvGrpSpPr/>
        <p:nvPr/>
      </p:nvGrpSpPr>
      <p:grpSpPr>
        <a:xfrm>
          <a:off x="0" y="0"/>
          <a:ext cx="0" cy="0"/>
          <a:chOff x="0" y="0"/>
          <a:chExt cx="0" cy="0"/>
        </a:xfrm>
      </p:grpSpPr>
      <p:sp>
        <p:nvSpPr>
          <p:cNvPr id="349" name="Google Shape;349;p38"/>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350" name="Google Shape;350;p3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14</a:t>
            </a:fld>
            <a:endParaRPr/>
          </a:p>
        </p:txBody>
      </p:sp>
      <p:pic>
        <p:nvPicPr>
          <p:cNvPr id="351" name="Google Shape;351;p3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52" name="Google Shape;352;p3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353" name="Google Shape;353;p38"/>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355" name="Google Shape;355;p38"/>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KR" b="1">
                <a:solidFill>
                  <a:srgbClr val="1F447D"/>
                </a:solidFill>
              </a:rPr>
              <a:t>csv파일 선택 및 연결</a:t>
            </a:r>
            <a:endParaRPr b="1">
              <a:solidFill>
                <a:srgbClr val="1C4587"/>
              </a:solidFill>
            </a:endParaRPr>
          </a:p>
        </p:txBody>
      </p:sp>
      <p:pic>
        <p:nvPicPr>
          <p:cNvPr id="356" name="Google Shape;356;p38"/>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357" name="Google Shape;357;p38"/>
          <p:cNvSpPr/>
          <p:nvPr/>
        </p:nvSpPr>
        <p:spPr>
          <a:xfrm>
            <a:off x="5728225" y="1367625"/>
            <a:ext cx="2355900" cy="28542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txBox="1"/>
          <p:nvPr/>
        </p:nvSpPr>
        <p:spPr>
          <a:xfrm>
            <a:off x="5738125" y="1655050"/>
            <a:ext cx="2346000" cy="332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다른 데이터 원본에 관련 데이터가 있으면 연결을 추가하고 추가를 클릭하여 통합 데이터 원본을 만들 수 있습니다. 여기서 csv로 저장된 반품된 주문 텍스트 파일을 가져와 보겠습니다.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원하는 파일을 선택합니다.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2"/>
        <p:cNvGrpSpPr/>
        <p:nvPr/>
      </p:nvGrpSpPr>
      <p:grpSpPr>
        <a:xfrm>
          <a:off x="0" y="0"/>
          <a:ext cx="0" cy="0"/>
          <a:chOff x="0" y="0"/>
          <a:chExt cx="0" cy="0"/>
        </a:xfrm>
      </p:grpSpPr>
      <p:sp>
        <p:nvSpPr>
          <p:cNvPr id="363" name="Google Shape;363;p39"/>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364" name="Google Shape;364;p3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15</a:t>
            </a:fld>
            <a:endParaRPr/>
          </a:p>
        </p:txBody>
      </p:sp>
      <p:pic>
        <p:nvPicPr>
          <p:cNvPr id="365" name="Google Shape;365;p3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66" name="Google Shape;366;p3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367" name="Google Shape;367;p39"/>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368" name="Google Shape;368;p39"/>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https://www.tableau.com/learn/training</a:t>
            </a:r>
            <a:endParaRPr sz="1000"/>
          </a:p>
        </p:txBody>
      </p:sp>
      <p:sp>
        <p:nvSpPr>
          <p:cNvPr id="369" name="Google Shape;369;p39"/>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Multiple Connections 확인</a:t>
            </a:r>
            <a:endParaRPr b="1">
              <a:solidFill>
                <a:srgbClr val="1C4587"/>
              </a:solidFill>
            </a:endParaRPr>
          </a:p>
        </p:txBody>
      </p:sp>
      <p:pic>
        <p:nvPicPr>
          <p:cNvPr id="370" name="Google Shape;370;p39"/>
          <p:cNvPicPr preferRelativeResize="0"/>
          <p:nvPr/>
        </p:nvPicPr>
        <p:blipFill>
          <a:blip r:embed="rId6">
            <a:alphaModFix/>
          </a:blip>
          <a:stretch>
            <a:fillRect/>
          </a:stretch>
        </p:blipFill>
        <p:spPr>
          <a:xfrm>
            <a:off x="913238" y="1747063"/>
            <a:ext cx="7317533" cy="4116112"/>
          </a:xfrm>
          <a:prstGeom prst="rect">
            <a:avLst/>
          </a:prstGeom>
          <a:noFill/>
          <a:ln>
            <a:noFill/>
          </a:ln>
        </p:spPr>
      </p:pic>
      <p:sp>
        <p:nvSpPr>
          <p:cNvPr id="371" name="Google Shape;371;p39"/>
          <p:cNvSpPr/>
          <p:nvPr/>
        </p:nvSpPr>
        <p:spPr>
          <a:xfrm>
            <a:off x="5728225" y="1367625"/>
            <a:ext cx="2355900" cy="33201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latin typeface="맑은 고딕" panose="020B0503020000020004" pitchFamily="50" charset="-127"/>
                <a:ea typeface="맑은 고딕" panose="020B0503020000020004" pitchFamily="50" charset="-127"/>
                <a:cs typeface="Roboto"/>
                <a:sym typeface="Roboto"/>
              </a:rPr>
              <a:t>시트가 자동으로 캔버스에 추가되었고, 이제 교차 데이터베이스 조인이 표시됩니다. 지금은 따라 하실 수 있도록 플랫 파일을 사용하고 있습니다만, Hadoop이나 Redshift 데이터를 사용하는 경우에는 조인을 사용할 수도 있습니다. 교차 데이터베이스 조인은 매우 강력합니다.</a:t>
            </a:r>
            <a:endParaRPr sz="1200" dirty="0">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5"/>
        <p:cNvGrpSpPr/>
        <p:nvPr/>
      </p:nvGrpSpPr>
      <p:grpSpPr>
        <a:xfrm>
          <a:off x="0" y="0"/>
          <a:ext cx="0" cy="0"/>
          <a:chOff x="0" y="0"/>
          <a:chExt cx="0" cy="0"/>
        </a:xfrm>
      </p:grpSpPr>
      <p:sp>
        <p:nvSpPr>
          <p:cNvPr id="376" name="Google Shape;376;p40"/>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377" name="Google Shape;377;p4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16</a:t>
            </a:fld>
            <a:endParaRPr/>
          </a:p>
        </p:txBody>
      </p:sp>
      <p:pic>
        <p:nvPicPr>
          <p:cNvPr id="378" name="Google Shape;378;p4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79" name="Google Shape;379;p4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380" name="Google Shape;380;p40"/>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381" name="Google Shape;381;p40"/>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https://futurists.tistory.com/17</a:t>
            </a:r>
            <a:r>
              <a:rPr lang="ko-KR" sz="1000"/>
              <a:t> </a:t>
            </a:r>
            <a:endParaRPr sz="1000"/>
          </a:p>
        </p:txBody>
      </p:sp>
      <p:sp>
        <p:nvSpPr>
          <p:cNvPr id="382" name="Google Shape;382;p40"/>
          <p:cNvSpPr txBox="1"/>
          <p:nvPr/>
        </p:nvSpPr>
        <p:spPr>
          <a:xfrm>
            <a:off x="733000" y="1040666"/>
            <a:ext cx="7024500" cy="4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Inner Join, Left Outer Join, Right Outer Join</a:t>
            </a:r>
            <a:endParaRPr b="1">
              <a:solidFill>
                <a:srgbClr val="1C4587"/>
              </a:solidFill>
            </a:endParaRPr>
          </a:p>
        </p:txBody>
      </p:sp>
      <p:pic>
        <p:nvPicPr>
          <p:cNvPr id="383" name="Google Shape;383;p40"/>
          <p:cNvPicPr preferRelativeResize="0"/>
          <p:nvPr/>
        </p:nvPicPr>
        <p:blipFill>
          <a:blip r:embed="rId6">
            <a:alphaModFix/>
          </a:blip>
          <a:stretch>
            <a:fillRect/>
          </a:stretch>
        </p:blipFill>
        <p:spPr>
          <a:xfrm>
            <a:off x="2398688" y="1656066"/>
            <a:ext cx="4346620" cy="42444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7"/>
        <p:cNvGrpSpPr/>
        <p:nvPr/>
      </p:nvGrpSpPr>
      <p:grpSpPr>
        <a:xfrm>
          <a:off x="0" y="0"/>
          <a:ext cx="0" cy="0"/>
          <a:chOff x="0" y="0"/>
          <a:chExt cx="0" cy="0"/>
        </a:xfrm>
      </p:grpSpPr>
      <p:sp>
        <p:nvSpPr>
          <p:cNvPr id="388" name="Google Shape;388;p41"/>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389" name="Google Shape;389;p4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17</a:t>
            </a:fld>
            <a:endParaRPr/>
          </a:p>
        </p:txBody>
      </p:sp>
      <p:pic>
        <p:nvPicPr>
          <p:cNvPr id="390" name="Google Shape;390;p4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91" name="Google Shape;391;p4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392" name="Google Shape;392;p41"/>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394" name="Google Shape;394;p41"/>
          <p:cNvSpPr txBox="1"/>
          <p:nvPr/>
        </p:nvSpPr>
        <p:spPr>
          <a:xfrm>
            <a:off x="733000" y="1040700"/>
            <a:ext cx="7140600" cy="163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solidFill>
                  <a:srgbClr val="1F447D"/>
                </a:solidFill>
                <a:latin typeface="맑은 고딕" panose="020B0503020000020004" pitchFamily="50" charset="-127"/>
                <a:ea typeface="맑은 고딕" panose="020B0503020000020004" pitchFamily="50" charset="-127"/>
                <a:cs typeface="Roboto"/>
                <a:sym typeface="Roboto"/>
              </a:rPr>
              <a:t>Inner Join</a:t>
            </a:r>
            <a:endParaRPr b="1" dirty="0">
              <a:solidFill>
                <a:srgbClr val="1F447D"/>
              </a:solidFill>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b="1" dirty="0">
              <a:solidFill>
                <a:srgbClr val="1F447D"/>
              </a:solidFill>
              <a:latin typeface="맑은 고딕" panose="020B0503020000020004" pitchFamily="50" charset="-127"/>
              <a:ea typeface="맑은 고딕" panose="020B0503020000020004" pitchFamily="50" charset="-127"/>
              <a:cs typeface="Roboto"/>
              <a:sym typeface="Roboto"/>
            </a:endParaRPr>
          </a:p>
          <a:p>
            <a:pPr marL="457200" lvl="0" indent="-292100" algn="l" rtl="0">
              <a:lnSpc>
                <a:spcPct val="150000"/>
              </a:lnSpc>
              <a:spcBef>
                <a:spcPts val="0"/>
              </a:spcBef>
              <a:spcAft>
                <a:spcPts val="0"/>
              </a:spcAft>
              <a:buClr>
                <a:srgbClr val="1F447D"/>
              </a:buClr>
              <a:buSzPts val="1000"/>
              <a:buFont typeface="Roboto"/>
              <a:buChar char="●"/>
            </a:pPr>
            <a:r>
              <a:rPr lang="ko-KR" sz="1000" dirty="0">
                <a:solidFill>
                  <a:srgbClr val="1F447D"/>
                </a:solidFill>
                <a:latin typeface="맑은 고딕" panose="020B0503020000020004" pitchFamily="50" charset="-127"/>
                <a:ea typeface="맑은 고딕" panose="020B0503020000020004" pitchFamily="50" charset="-127"/>
                <a:cs typeface="Roboto"/>
                <a:sym typeface="Roboto"/>
              </a:rPr>
              <a:t>JOIN뒤에 ON은, 두 테이블이 결합하는 조건을 나타낸다. </a:t>
            </a:r>
            <a:endParaRPr sz="1000" dirty="0">
              <a:solidFill>
                <a:srgbClr val="1F447D"/>
              </a:solidFill>
              <a:latin typeface="맑은 고딕" panose="020B0503020000020004" pitchFamily="50" charset="-127"/>
              <a:ea typeface="맑은 고딕" panose="020B0503020000020004" pitchFamily="50" charset="-127"/>
              <a:cs typeface="Roboto"/>
              <a:sym typeface="Roboto"/>
            </a:endParaRPr>
          </a:p>
          <a:p>
            <a:pPr marL="457200" lvl="0" indent="-292100" algn="l" rtl="0">
              <a:lnSpc>
                <a:spcPct val="150000"/>
              </a:lnSpc>
              <a:spcBef>
                <a:spcPts val="0"/>
              </a:spcBef>
              <a:spcAft>
                <a:spcPts val="0"/>
              </a:spcAft>
              <a:buClr>
                <a:srgbClr val="1F447D"/>
              </a:buClr>
              <a:buSzPts val="1000"/>
              <a:buFont typeface="Roboto"/>
              <a:buChar char="●"/>
            </a:pPr>
            <a:r>
              <a:rPr lang="ko-KR" sz="1000" dirty="0">
                <a:solidFill>
                  <a:srgbClr val="1F447D"/>
                </a:solidFill>
                <a:latin typeface="맑은 고딕" panose="020B0503020000020004" pitchFamily="50" charset="-127"/>
                <a:ea typeface="맑은 고딕" panose="020B0503020000020004" pitchFamily="50" charset="-127"/>
                <a:cs typeface="Roboto"/>
                <a:sym typeface="Roboto"/>
              </a:rPr>
              <a:t>두 테이블 모두 노래의 _id를 가지고 있으며, 서로 모두 포함하는 레코드를 합쳐서 표현한다. </a:t>
            </a:r>
            <a:endParaRPr sz="1000" dirty="0">
              <a:solidFill>
                <a:srgbClr val="1F447D"/>
              </a:solidFill>
              <a:latin typeface="맑은 고딕" panose="020B0503020000020004" pitchFamily="50" charset="-127"/>
              <a:ea typeface="맑은 고딕" panose="020B0503020000020004" pitchFamily="50" charset="-127"/>
              <a:cs typeface="Roboto"/>
              <a:sym typeface="Roboto"/>
            </a:endParaRPr>
          </a:p>
          <a:p>
            <a:pPr marL="457200" lvl="0" indent="-292100" algn="l" rtl="0">
              <a:lnSpc>
                <a:spcPct val="150000"/>
              </a:lnSpc>
              <a:spcBef>
                <a:spcPts val="0"/>
              </a:spcBef>
              <a:spcAft>
                <a:spcPts val="0"/>
              </a:spcAft>
              <a:buClr>
                <a:srgbClr val="1F447D"/>
              </a:buClr>
              <a:buSzPts val="1000"/>
              <a:buFont typeface="Roboto"/>
              <a:buChar char="●"/>
            </a:pPr>
            <a:r>
              <a:rPr lang="ko-KR" sz="1000" dirty="0">
                <a:solidFill>
                  <a:srgbClr val="1F447D"/>
                </a:solidFill>
                <a:latin typeface="맑은 고딕" panose="020B0503020000020004" pitchFamily="50" charset="-127"/>
                <a:ea typeface="맑은 고딕" panose="020B0503020000020004" pitchFamily="50" charset="-127"/>
                <a:cs typeface="Roboto"/>
                <a:sym typeface="Roboto"/>
              </a:rPr>
              <a:t> '위 아래' 라는 곡의 id 는 115인데 이 값은 girl_group 테이블에 존재하지 않기 때문에 나오지 않는다.</a:t>
            </a:r>
            <a:endParaRPr sz="1000" dirty="0">
              <a:solidFill>
                <a:srgbClr val="1F447D"/>
              </a:solidFill>
              <a:latin typeface="맑은 고딕" panose="020B0503020000020004" pitchFamily="50" charset="-127"/>
              <a:ea typeface="맑은 고딕" panose="020B0503020000020004" pitchFamily="50" charset="-127"/>
              <a:cs typeface="Roboto"/>
              <a:sym typeface="Roboto"/>
            </a:endParaRPr>
          </a:p>
          <a:p>
            <a:pPr marL="457200" lvl="0" indent="-292100" algn="l" rtl="0">
              <a:lnSpc>
                <a:spcPct val="150000"/>
              </a:lnSpc>
              <a:spcBef>
                <a:spcPts val="0"/>
              </a:spcBef>
              <a:spcAft>
                <a:spcPts val="0"/>
              </a:spcAft>
              <a:buClr>
                <a:srgbClr val="1F447D"/>
              </a:buClr>
              <a:buSzPts val="1000"/>
              <a:buFont typeface="Roboto"/>
              <a:buChar char="●"/>
            </a:pPr>
            <a:r>
              <a:rPr lang="ko-KR" sz="1000" dirty="0">
                <a:solidFill>
                  <a:srgbClr val="1F447D"/>
                </a:solidFill>
                <a:latin typeface="맑은 고딕" panose="020B0503020000020004" pitchFamily="50" charset="-127"/>
                <a:ea typeface="맑은 고딕" panose="020B0503020000020004" pitchFamily="50" charset="-127"/>
                <a:cs typeface="Roboto"/>
                <a:sym typeface="Roboto"/>
              </a:rPr>
              <a:t>교집합으로 표현된다.</a:t>
            </a:r>
            <a:endParaRPr sz="1000" dirty="0">
              <a:solidFill>
                <a:srgbClr val="1F447D"/>
              </a:solidFill>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b="1" dirty="0">
              <a:solidFill>
                <a:srgbClr val="1F447D"/>
              </a:solidFill>
              <a:latin typeface="맑은 고딕" panose="020B0503020000020004" pitchFamily="50" charset="-127"/>
              <a:ea typeface="맑은 고딕" panose="020B0503020000020004" pitchFamily="50" charset="-127"/>
              <a:cs typeface="Roboto"/>
              <a:sym typeface="Roboto"/>
            </a:endParaRPr>
          </a:p>
        </p:txBody>
      </p:sp>
      <p:pic>
        <p:nvPicPr>
          <p:cNvPr id="395" name="Google Shape;395;p41"/>
          <p:cNvPicPr preferRelativeResize="0"/>
          <p:nvPr/>
        </p:nvPicPr>
        <p:blipFill>
          <a:blip r:embed="rId5">
            <a:alphaModFix/>
          </a:blip>
          <a:stretch>
            <a:fillRect/>
          </a:stretch>
        </p:blipFill>
        <p:spPr>
          <a:xfrm>
            <a:off x="4443175" y="2874972"/>
            <a:ext cx="4147450" cy="2932200"/>
          </a:xfrm>
          <a:prstGeom prst="rect">
            <a:avLst/>
          </a:prstGeom>
          <a:noFill/>
          <a:ln>
            <a:noFill/>
          </a:ln>
        </p:spPr>
      </p:pic>
      <p:pic>
        <p:nvPicPr>
          <p:cNvPr id="396" name="Google Shape;396;p41"/>
          <p:cNvPicPr preferRelativeResize="0"/>
          <p:nvPr/>
        </p:nvPicPr>
        <p:blipFill>
          <a:blip r:embed="rId6">
            <a:alphaModFix/>
          </a:blip>
          <a:stretch>
            <a:fillRect/>
          </a:stretch>
        </p:blipFill>
        <p:spPr>
          <a:xfrm>
            <a:off x="733000" y="3619998"/>
            <a:ext cx="3242700" cy="2187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0"/>
        <p:cNvGrpSpPr/>
        <p:nvPr/>
      </p:nvGrpSpPr>
      <p:grpSpPr>
        <a:xfrm>
          <a:off x="0" y="0"/>
          <a:ext cx="0" cy="0"/>
          <a:chOff x="0" y="0"/>
          <a:chExt cx="0" cy="0"/>
        </a:xfrm>
      </p:grpSpPr>
      <p:sp>
        <p:nvSpPr>
          <p:cNvPr id="401" name="Google Shape;401;p42"/>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402" name="Google Shape;402;p4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18</a:t>
            </a:fld>
            <a:endParaRPr/>
          </a:p>
        </p:txBody>
      </p:sp>
      <p:pic>
        <p:nvPicPr>
          <p:cNvPr id="403" name="Google Shape;403;p4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04" name="Google Shape;404;p4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405" name="Google Shape;405;p42"/>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406" name="Google Shape;406;p42"/>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https://futurists.tistory.com/17</a:t>
            </a:r>
            <a:r>
              <a:rPr lang="ko-KR" sz="1000"/>
              <a:t> </a:t>
            </a:r>
            <a:endParaRPr sz="1000"/>
          </a:p>
        </p:txBody>
      </p:sp>
      <p:sp>
        <p:nvSpPr>
          <p:cNvPr id="407" name="Google Shape;407;p42"/>
          <p:cNvSpPr txBox="1"/>
          <p:nvPr/>
        </p:nvSpPr>
        <p:spPr>
          <a:xfrm>
            <a:off x="733000" y="1040700"/>
            <a:ext cx="7140600" cy="128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solidFill>
                  <a:srgbClr val="1F447D"/>
                </a:solidFill>
                <a:latin typeface="맑은 고딕" panose="020B0503020000020004" pitchFamily="50" charset="-127"/>
                <a:ea typeface="맑은 고딕" panose="020B0503020000020004" pitchFamily="50" charset="-127"/>
                <a:cs typeface="Roboto"/>
                <a:sym typeface="Roboto"/>
              </a:rPr>
              <a:t>LEFT (OUTER) Join</a:t>
            </a:r>
            <a:endParaRPr b="1" dirty="0">
              <a:solidFill>
                <a:srgbClr val="1F447D"/>
              </a:solidFill>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b="1" dirty="0">
              <a:solidFill>
                <a:srgbClr val="1F447D"/>
              </a:solidFill>
              <a:latin typeface="맑은 고딕" panose="020B0503020000020004" pitchFamily="50" charset="-127"/>
              <a:ea typeface="맑은 고딕" panose="020B0503020000020004" pitchFamily="50" charset="-127"/>
              <a:cs typeface="Roboto"/>
              <a:sym typeface="Roboto"/>
            </a:endParaRPr>
          </a:p>
          <a:p>
            <a:pPr marL="457200" lvl="0" indent="-292100" algn="l" rtl="0">
              <a:lnSpc>
                <a:spcPct val="150000"/>
              </a:lnSpc>
              <a:spcBef>
                <a:spcPts val="0"/>
              </a:spcBef>
              <a:spcAft>
                <a:spcPts val="0"/>
              </a:spcAft>
              <a:buClr>
                <a:srgbClr val="1F447D"/>
              </a:buClr>
              <a:buSzPts val="1000"/>
              <a:buFont typeface="Roboto"/>
              <a:buChar char="●"/>
            </a:pPr>
            <a:r>
              <a:rPr lang="ko-KR" sz="1000" dirty="0">
                <a:solidFill>
                  <a:srgbClr val="1F447D"/>
                </a:solidFill>
                <a:latin typeface="맑은 고딕" panose="020B0503020000020004" pitchFamily="50" charset="-127"/>
                <a:ea typeface="맑은 고딕" panose="020B0503020000020004" pitchFamily="50" charset="-127"/>
                <a:cs typeface="Roboto"/>
                <a:sym typeface="Roboto"/>
              </a:rPr>
              <a:t>히트 곡이 저장되어 있지 않은 에프터 스쿨, 포미닛의 경우, 곡이 표시 되지 않더라도 보이고 싶을 때는 하나의 테이블 기준으로 합치는 조인 가능</a:t>
            </a:r>
            <a:endParaRPr sz="1000" dirty="0">
              <a:solidFill>
                <a:srgbClr val="1F447D"/>
              </a:solidFill>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b="1" dirty="0">
              <a:solidFill>
                <a:srgbClr val="1F447D"/>
              </a:solidFill>
              <a:latin typeface="맑은 고딕" panose="020B0503020000020004" pitchFamily="50" charset="-127"/>
              <a:ea typeface="맑은 고딕" panose="020B0503020000020004" pitchFamily="50" charset="-127"/>
              <a:cs typeface="Roboto"/>
              <a:sym typeface="Roboto"/>
            </a:endParaRPr>
          </a:p>
        </p:txBody>
      </p:sp>
      <p:pic>
        <p:nvPicPr>
          <p:cNvPr id="408" name="Google Shape;408;p42"/>
          <p:cNvPicPr preferRelativeResize="0"/>
          <p:nvPr/>
        </p:nvPicPr>
        <p:blipFill>
          <a:blip r:embed="rId6">
            <a:alphaModFix/>
          </a:blip>
          <a:stretch>
            <a:fillRect/>
          </a:stretch>
        </p:blipFill>
        <p:spPr>
          <a:xfrm>
            <a:off x="733000" y="2772400"/>
            <a:ext cx="3207742" cy="3034775"/>
          </a:xfrm>
          <a:prstGeom prst="rect">
            <a:avLst/>
          </a:prstGeom>
          <a:noFill/>
          <a:ln>
            <a:noFill/>
          </a:ln>
        </p:spPr>
      </p:pic>
      <p:pic>
        <p:nvPicPr>
          <p:cNvPr id="409" name="Google Shape;409;p42"/>
          <p:cNvPicPr preferRelativeResize="0"/>
          <p:nvPr/>
        </p:nvPicPr>
        <p:blipFill>
          <a:blip r:embed="rId7">
            <a:alphaModFix/>
          </a:blip>
          <a:stretch>
            <a:fillRect/>
          </a:stretch>
        </p:blipFill>
        <p:spPr>
          <a:xfrm>
            <a:off x="4430825" y="2564425"/>
            <a:ext cx="4095901" cy="3210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3"/>
        <p:cNvGrpSpPr/>
        <p:nvPr/>
      </p:nvGrpSpPr>
      <p:grpSpPr>
        <a:xfrm>
          <a:off x="0" y="0"/>
          <a:ext cx="0" cy="0"/>
          <a:chOff x="0" y="0"/>
          <a:chExt cx="0" cy="0"/>
        </a:xfrm>
      </p:grpSpPr>
      <p:sp>
        <p:nvSpPr>
          <p:cNvPr id="414" name="Google Shape;414;p43"/>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415" name="Google Shape;415;p4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19</a:t>
            </a:fld>
            <a:endParaRPr/>
          </a:p>
        </p:txBody>
      </p:sp>
      <p:pic>
        <p:nvPicPr>
          <p:cNvPr id="416" name="Google Shape;416;p4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17" name="Google Shape;417;p4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418" name="Google Shape;418;p43"/>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420" name="Google Shape;420;p43"/>
          <p:cNvSpPr txBox="1"/>
          <p:nvPr/>
        </p:nvSpPr>
        <p:spPr>
          <a:xfrm>
            <a:off x="733000" y="1040700"/>
            <a:ext cx="7140600" cy="128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solidFill>
                  <a:srgbClr val="1F447D"/>
                </a:solidFill>
                <a:latin typeface="맑은 고딕" panose="020B0503020000020004" pitchFamily="50" charset="-127"/>
                <a:ea typeface="맑은 고딕" panose="020B0503020000020004" pitchFamily="50" charset="-127"/>
                <a:cs typeface="Roboto"/>
                <a:sym typeface="Roboto"/>
              </a:rPr>
              <a:t>RIGHT (OUTER) Join</a:t>
            </a:r>
            <a:endParaRPr b="1" dirty="0">
              <a:solidFill>
                <a:srgbClr val="1F447D"/>
              </a:solidFill>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b="1" dirty="0">
              <a:solidFill>
                <a:srgbClr val="1F447D"/>
              </a:solidFill>
              <a:latin typeface="맑은 고딕" panose="020B0503020000020004" pitchFamily="50" charset="-127"/>
              <a:ea typeface="맑은 고딕" panose="020B0503020000020004" pitchFamily="50" charset="-127"/>
              <a:cs typeface="Roboto"/>
              <a:sym typeface="Roboto"/>
            </a:endParaRPr>
          </a:p>
          <a:p>
            <a:pPr marL="457200" lvl="0" indent="-292100" algn="l" rtl="0">
              <a:lnSpc>
                <a:spcPct val="150000"/>
              </a:lnSpc>
              <a:spcBef>
                <a:spcPts val="0"/>
              </a:spcBef>
              <a:spcAft>
                <a:spcPts val="0"/>
              </a:spcAft>
              <a:buClr>
                <a:srgbClr val="1F447D"/>
              </a:buClr>
              <a:buSzPts val="1000"/>
              <a:buFont typeface="Roboto"/>
              <a:buChar char="●"/>
            </a:pPr>
            <a:r>
              <a:rPr lang="ko-KR" sz="1000" dirty="0">
                <a:solidFill>
                  <a:schemeClr val="dk1"/>
                </a:solidFill>
              </a:rPr>
              <a:t>Song table을 기준으로 조인</a:t>
            </a:r>
            <a:endParaRPr sz="1000" dirty="0">
              <a:solidFill>
                <a:schemeClr val="dk1"/>
              </a:solidFill>
            </a:endParaRPr>
          </a:p>
          <a:p>
            <a:pPr marL="0" lvl="0" indent="0" algn="l" rtl="0">
              <a:lnSpc>
                <a:spcPct val="150000"/>
              </a:lnSpc>
              <a:spcBef>
                <a:spcPts val="0"/>
              </a:spcBef>
              <a:spcAft>
                <a:spcPts val="0"/>
              </a:spcAft>
              <a:buNone/>
            </a:pPr>
            <a:endParaRPr sz="1000" dirty="0">
              <a:solidFill>
                <a:srgbClr val="1F447D"/>
              </a:solidFill>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b="1" dirty="0">
              <a:solidFill>
                <a:srgbClr val="1F447D"/>
              </a:solidFill>
              <a:latin typeface="맑은 고딕" panose="020B0503020000020004" pitchFamily="50" charset="-127"/>
              <a:ea typeface="맑은 고딕" panose="020B0503020000020004" pitchFamily="50" charset="-127"/>
              <a:cs typeface="Roboto"/>
              <a:sym typeface="Roboto"/>
            </a:endParaRPr>
          </a:p>
        </p:txBody>
      </p:sp>
      <p:pic>
        <p:nvPicPr>
          <p:cNvPr id="421" name="Google Shape;421;p43"/>
          <p:cNvPicPr preferRelativeResize="0"/>
          <p:nvPr/>
        </p:nvPicPr>
        <p:blipFill>
          <a:blip r:embed="rId5">
            <a:alphaModFix/>
          </a:blip>
          <a:stretch>
            <a:fillRect/>
          </a:stretch>
        </p:blipFill>
        <p:spPr>
          <a:xfrm>
            <a:off x="4440825" y="2192025"/>
            <a:ext cx="4167200" cy="3707675"/>
          </a:xfrm>
          <a:prstGeom prst="rect">
            <a:avLst/>
          </a:prstGeom>
          <a:noFill/>
          <a:ln>
            <a:noFill/>
          </a:ln>
        </p:spPr>
      </p:pic>
      <p:pic>
        <p:nvPicPr>
          <p:cNvPr id="422" name="Google Shape;422;p43"/>
          <p:cNvPicPr preferRelativeResize="0"/>
          <p:nvPr/>
        </p:nvPicPr>
        <p:blipFill>
          <a:blip r:embed="rId6">
            <a:alphaModFix/>
          </a:blip>
          <a:stretch>
            <a:fillRect/>
          </a:stretch>
        </p:blipFill>
        <p:spPr>
          <a:xfrm>
            <a:off x="733000" y="2812750"/>
            <a:ext cx="3375075" cy="3086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pic>
        <p:nvPicPr>
          <p:cNvPr id="195" name="Google Shape;195;p26"/>
          <p:cNvPicPr preferRelativeResize="0"/>
          <p:nvPr/>
        </p:nvPicPr>
        <p:blipFill rotWithShape="1">
          <a:blip r:embed="rId4">
            <a:alphaModFix/>
          </a:blip>
          <a:srcRect/>
          <a:stretch/>
        </p:blipFill>
        <p:spPr>
          <a:xfrm>
            <a:off x="6748429" y="496111"/>
            <a:ext cx="1892301" cy="457200"/>
          </a:xfrm>
          <a:prstGeom prst="rect">
            <a:avLst/>
          </a:prstGeom>
          <a:noFill/>
          <a:ln>
            <a:noFill/>
          </a:ln>
        </p:spPr>
      </p:pic>
      <p:sp>
        <p:nvSpPr>
          <p:cNvPr id="196" name="Google Shape;196;p26"/>
          <p:cNvSpPr/>
          <p:nvPr/>
        </p:nvSpPr>
        <p:spPr>
          <a:xfrm>
            <a:off x="969550" y="3652900"/>
            <a:ext cx="2019000" cy="60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b="1">
                <a:solidFill>
                  <a:srgbClr val="2AB9C7"/>
                </a:solidFill>
              </a:rPr>
              <a:t>Tableau 시작하기</a:t>
            </a:r>
            <a:endParaRPr sz="1500" b="1">
              <a:solidFill>
                <a:srgbClr val="2AB9C7"/>
              </a:solidFill>
              <a:latin typeface="Arial"/>
              <a:ea typeface="Arial"/>
              <a:cs typeface="Arial"/>
              <a:sym typeface="Arial"/>
            </a:endParaRPr>
          </a:p>
        </p:txBody>
      </p:sp>
      <p:pic>
        <p:nvPicPr>
          <p:cNvPr id="197" name="Google Shape;197;p26"/>
          <p:cNvPicPr preferRelativeResize="0"/>
          <p:nvPr/>
        </p:nvPicPr>
        <p:blipFill rotWithShape="1">
          <a:blip r:embed="rId5">
            <a:alphaModFix/>
          </a:blip>
          <a:srcRect/>
          <a:stretch/>
        </p:blipFill>
        <p:spPr>
          <a:xfrm>
            <a:off x="964429" y="2763895"/>
            <a:ext cx="889000" cy="889000"/>
          </a:xfrm>
          <a:prstGeom prst="rect">
            <a:avLst/>
          </a:prstGeom>
          <a:noFill/>
          <a:ln>
            <a:noFill/>
          </a:ln>
        </p:spPr>
      </p:pic>
      <p:pic>
        <p:nvPicPr>
          <p:cNvPr id="198" name="Google Shape;198;p26"/>
          <p:cNvPicPr preferRelativeResize="0"/>
          <p:nvPr/>
        </p:nvPicPr>
        <p:blipFill rotWithShape="1">
          <a:blip r:embed="rId5">
            <a:alphaModFix/>
          </a:blip>
          <a:srcRect/>
          <a:stretch/>
        </p:blipFill>
        <p:spPr>
          <a:xfrm>
            <a:off x="6621376" y="2763895"/>
            <a:ext cx="889000" cy="889000"/>
          </a:xfrm>
          <a:prstGeom prst="rect">
            <a:avLst/>
          </a:prstGeom>
          <a:noFill/>
          <a:ln>
            <a:noFill/>
          </a:ln>
        </p:spPr>
      </p:pic>
      <p:pic>
        <p:nvPicPr>
          <p:cNvPr id="199" name="Google Shape;199;p26"/>
          <p:cNvPicPr preferRelativeResize="0"/>
          <p:nvPr/>
        </p:nvPicPr>
        <p:blipFill rotWithShape="1">
          <a:blip r:embed="rId5">
            <a:alphaModFix/>
          </a:blip>
          <a:srcRect/>
          <a:stretch/>
        </p:blipFill>
        <p:spPr>
          <a:xfrm>
            <a:off x="3737633" y="2763895"/>
            <a:ext cx="889000" cy="889000"/>
          </a:xfrm>
          <a:prstGeom prst="rect">
            <a:avLst/>
          </a:prstGeom>
          <a:noFill/>
          <a:ln>
            <a:noFill/>
          </a:ln>
        </p:spPr>
      </p:pic>
      <p:sp>
        <p:nvSpPr>
          <p:cNvPr id="200" name="Google Shape;200;p26"/>
          <p:cNvSpPr/>
          <p:nvPr/>
        </p:nvSpPr>
        <p:spPr>
          <a:xfrm>
            <a:off x="1102751"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01</a:t>
            </a:r>
            <a:endParaRPr sz="2800" b="1">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44"/>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428" name="Google Shape;428;p4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20</a:t>
            </a:fld>
            <a:endParaRPr/>
          </a:p>
        </p:txBody>
      </p:sp>
      <p:pic>
        <p:nvPicPr>
          <p:cNvPr id="429" name="Google Shape;429;p4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30" name="Google Shape;430;p4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431" name="Google Shape;431;p44"/>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432" name="Google Shape;432;p44"/>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https://futurists.tistory.com/17</a:t>
            </a:r>
            <a:r>
              <a:rPr lang="ko-KR" sz="1000"/>
              <a:t> </a:t>
            </a:r>
            <a:endParaRPr sz="1000"/>
          </a:p>
        </p:txBody>
      </p:sp>
      <p:sp>
        <p:nvSpPr>
          <p:cNvPr id="433" name="Google Shape;433;p44"/>
          <p:cNvSpPr txBox="1"/>
          <p:nvPr/>
        </p:nvSpPr>
        <p:spPr>
          <a:xfrm>
            <a:off x="733000" y="1040700"/>
            <a:ext cx="7140600" cy="45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solidFill>
                  <a:srgbClr val="1F447D"/>
                </a:solidFill>
                <a:latin typeface="맑은 고딕" panose="020B0503020000020004" pitchFamily="50" charset="-127"/>
                <a:ea typeface="맑은 고딕" panose="020B0503020000020004" pitchFamily="50" charset="-127"/>
                <a:cs typeface="Roboto"/>
                <a:sym typeface="Roboto"/>
              </a:rPr>
              <a:t>(FULL) OUTER Join</a:t>
            </a:r>
            <a:endParaRPr b="1" dirty="0">
              <a:solidFill>
                <a:srgbClr val="1F447D"/>
              </a:solidFill>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b="1" dirty="0">
              <a:solidFill>
                <a:srgbClr val="1F447D"/>
              </a:solidFill>
              <a:latin typeface="맑은 고딕" panose="020B0503020000020004" pitchFamily="50" charset="-127"/>
              <a:ea typeface="맑은 고딕" panose="020B0503020000020004" pitchFamily="50" charset="-127"/>
              <a:cs typeface="Roboto"/>
              <a:sym typeface="Roboto"/>
            </a:endParaRPr>
          </a:p>
          <a:p>
            <a:pPr marL="457200" lvl="0" indent="-292100" algn="l" rtl="0">
              <a:lnSpc>
                <a:spcPct val="150000"/>
              </a:lnSpc>
              <a:spcBef>
                <a:spcPts val="0"/>
              </a:spcBef>
              <a:spcAft>
                <a:spcPts val="0"/>
              </a:spcAft>
              <a:buClr>
                <a:srgbClr val="1F447D"/>
              </a:buClr>
              <a:buSzPts val="1000"/>
              <a:buFont typeface="Roboto"/>
              <a:buChar char="●"/>
            </a:pPr>
            <a:r>
              <a:rPr lang="ko-KR" sz="1000" dirty="0">
                <a:solidFill>
                  <a:schemeClr val="dk1"/>
                </a:solidFill>
              </a:rPr>
              <a:t>(Full) OUTER Join은 어떤 결과가 나올까?</a:t>
            </a:r>
            <a:endParaRPr sz="1000" dirty="0">
              <a:solidFill>
                <a:schemeClr val="dk1"/>
              </a:solidFill>
            </a:endParaRPr>
          </a:p>
          <a:p>
            <a:pPr marL="0" lvl="0" indent="0" algn="l" rtl="0">
              <a:lnSpc>
                <a:spcPct val="150000"/>
              </a:lnSpc>
              <a:spcBef>
                <a:spcPts val="0"/>
              </a:spcBef>
              <a:spcAft>
                <a:spcPts val="0"/>
              </a:spcAft>
              <a:buNone/>
            </a:pPr>
            <a:endParaRPr sz="1000" dirty="0">
              <a:solidFill>
                <a:srgbClr val="1F447D"/>
              </a:solidFill>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b="1" dirty="0">
              <a:solidFill>
                <a:srgbClr val="1F447D"/>
              </a:solidFill>
              <a:latin typeface="맑은 고딕" panose="020B0503020000020004" pitchFamily="50" charset="-127"/>
              <a:ea typeface="맑은 고딕" panose="020B0503020000020004" pitchFamily="50" charset="-127"/>
              <a:cs typeface="Roboto"/>
              <a:sym typeface="Roboto"/>
            </a:endParaRPr>
          </a:p>
        </p:txBody>
      </p:sp>
      <p:pic>
        <p:nvPicPr>
          <p:cNvPr id="434" name="Google Shape;434;p44"/>
          <p:cNvPicPr preferRelativeResize="0"/>
          <p:nvPr/>
        </p:nvPicPr>
        <p:blipFill>
          <a:blip r:embed="rId6">
            <a:alphaModFix/>
          </a:blip>
          <a:stretch>
            <a:fillRect/>
          </a:stretch>
        </p:blipFill>
        <p:spPr>
          <a:xfrm>
            <a:off x="2960275" y="2319325"/>
            <a:ext cx="2686050" cy="2219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8"/>
        <p:cNvGrpSpPr/>
        <p:nvPr/>
      </p:nvGrpSpPr>
      <p:grpSpPr>
        <a:xfrm>
          <a:off x="0" y="0"/>
          <a:ext cx="0" cy="0"/>
          <a:chOff x="0" y="0"/>
          <a:chExt cx="0" cy="0"/>
        </a:xfrm>
      </p:grpSpPr>
      <p:sp>
        <p:nvSpPr>
          <p:cNvPr id="439" name="Google Shape;439;p45"/>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440" name="Google Shape;440;p4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21</a:t>
            </a:fld>
            <a:endParaRPr/>
          </a:p>
        </p:txBody>
      </p:sp>
      <p:pic>
        <p:nvPicPr>
          <p:cNvPr id="441" name="Google Shape;441;p4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42" name="Google Shape;442;p4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443" name="Google Shape;443;p45"/>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445" name="Google Shape;445;p45"/>
          <p:cNvSpPr txBox="1"/>
          <p:nvPr/>
        </p:nvSpPr>
        <p:spPr>
          <a:xfrm>
            <a:off x="3745225" y="1016450"/>
            <a:ext cx="4100100" cy="16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solidFill>
                  <a:srgbClr val="1F447D"/>
                </a:solidFill>
                <a:latin typeface="맑은 고딕" panose="020B0503020000020004" pitchFamily="50" charset="-127"/>
                <a:ea typeface="맑은 고딕" panose="020B0503020000020004" pitchFamily="50" charset="-127"/>
                <a:cs typeface="Roboto"/>
                <a:sym typeface="Roboto"/>
              </a:rPr>
              <a:t>(FULL) OUTER Join</a:t>
            </a:r>
            <a:endParaRPr b="1" dirty="0">
              <a:solidFill>
                <a:srgbClr val="1F447D"/>
              </a:solidFill>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b="1" dirty="0">
              <a:solidFill>
                <a:srgbClr val="1F447D"/>
              </a:solidFill>
              <a:latin typeface="맑은 고딕" panose="020B0503020000020004" pitchFamily="50" charset="-127"/>
              <a:ea typeface="맑은 고딕" panose="020B0503020000020004" pitchFamily="50" charset="-127"/>
              <a:cs typeface="Roboto"/>
              <a:sym typeface="Roboto"/>
            </a:endParaRPr>
          </a:p>
          <a:p>
            <a:pPr marL="457200" lvl="0" indent="-292100" algn="l" rtl="0">
              <a:lnSpc>
                <a:spcPct val="150000"/>
              </a:lnSpc>
              <a:spcBef>
                <a:spcPts val="0"/>
              </a:spcBef>
              <a:spcAft>
                <a:spcPts val="0"/>
              </a:spcAft>
              <a:buClr>
                <a:srgbClr val="1F447D"/>
              </a:buClr>
              <a:buSzPts val="1000"/>
              <a:buFont typeface="Roboto"/>
              <a:buChar char="●"/>
            </a:pPr>
            <a:r>
              <a:rPr lang="ko-KR" sz="1000" dirty="0">
                <a:solidFill>
                  <a:schemeClr val="dk1"/>
                </a:solidFill>
              </a:rPr>
              <a:t>(Full) OUTER Join은 어떤 결과가 나올까?</a:t>
            </a:r>
            <a:endParaRPr sz="1000" dirty="0">
              <a:solidFill>
                <a:schemeClr val="dk1"/>
              </a:solidFill>
            </a:endParaRPr>
          </a:p>
          <a:p>
            <a:pPr marL="0" lvl="0" indent="0" algn="l" rtl="0">
              <a:lnSpc>
                <a:spcPct val="150000"/>
              </a:lnSpc>
              <a:spcBef>
                <a:spcPts val="0"/>
              </a:spcBef>
              <a:spcAft>
                <a:spcPts val="0"/>
              </a:spcAft>
              <a:buNone/>
            </a:pPr>
            <a:endParaRPr sz="1000" dirty="0">
              <a:solidFill>
                <a:schemeClr val="dk1"/>
              </a:solidFill>
            </a:endParaRPr>
          </a:p>
          <a:p>
            <a:pPr marL="0" lvl="0" indent="0" algn="l" rtl="0">
              <a:lnSpc>
                <a:spcPct val="150000"/>
              </a:lnSpc>
              <a:spcBef>
                <a:spcPts val="0"/>
              </a:spcBef>
              <a:spcAft>
                <a:spcPts val="0"/>
              </a:spcAft>
              <a:buNone/>
            </a:pPr>
            <a:r>
              <a:rPr lang="ko-KR" sz="1000" dirty="0">
                <a:solidFill>
                  <a:schemeClr val="dk1"/>
                </a:solidFill>
              </a:rPr>
              <a:t>총 27개의 Row. </a:t>
            </a:r>
            <a:endParaRPr sz="1000" dirty="0">
              <a:solidFill>
                <a:srgbClr val="1F447D"/>
              </a:solidFill>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b="1" dirty="0">
              <a:solidFill>
                <a:srgbClr val="1F447D"/>
              </a:solidFill>
              <a:latin typeface="맑은 고딕" panose="020B0503020000020004" pitchFamily="50" charset="-127"/>
              <a:ea typeface="맑은 고딕" panose="020B0503020000020004" pitchFamily="50" charset="-127"/>
              <a:cs typeface="Roboto"/>
              <a:sym typeface="Roboto"/>
            </a:endParaRPr>
          </a:p>
        </p:txBody>
      </p:sp>
      <p:pic>
        <p:nvPicPr>
          <p:cNvPr id="446" name="Google Shape;446;p45"/>
          <p:cNvPicPr preferRelativeResize="0"/>
          <p:nvPr/>
        </p:nvPicPr>
        <p:blipFill>
          <a:blip r:embed="rId5">
            <a:alphaModFix/>
          </a:blip>
          <a:stretch>
            <a:fillRect/>
          </a:stretch>
        </p:blipFill>
        <p:spPr>
          <a:xfrm>
            <a:off x="653975" y="672950"/>
            <a:ext cx="2565001" cy="5512100"/>
          </a:xfrm>
          <a:prstGeom prst="rect">
            <a:avLst/>
          </a:prstGeom>
          <a:noFill/>
          <a:ln>
            <a:noFill/>
          </a:ln>
        </p:spPr>
      </p:pic>
      <p:pic>
        <p:nvPicPr>
          <p:cNvPr id="447" name="Google Shape;447;p45"/>
          <p:cNvPicPr preferRelativeResize="0"/>
          <p:nvPr/>
        </p:nvPicPr>
        <p:blipFill>
          <a:blip r:embed="rId6">
            <a:alphaModFix/>
          </a:blip>
          <a:stretch>
            <a:fillRect/>
          </a:stretch>
        </p:blipFill>
        <p:spPr>
          <a:xfrm>
            <a:off x="3745226" y="2935300"/>
            <a:ext cx="4438650" cy="1190625"/>
          </a:xfrm>
          <a:prstGeom prst="rect">
            <a:avLst/>
          </a:prstGeom>
          <a:noFill/>
          <a:ln>
            <a:noFill/>
          </a:ln>
        </p:spPr>
      </p:pic>
      <p:pic>
        <p:nvPicPr>
          <p:cNvPr id="448" name="Google Shape;448;p45"/>
          <p:cNvPicPr preferRelativeResize="0"/>
          <p:nvPr/>
        </p:nvPicPr>
        <p:blipFill>
          <a:blip r:embed="rId7">
            <a:alphaModFix/>
          </a:blip>
          <a:stretch>
            <a:fillRect/>
          </a:stretch>
        </p:blipFill>
        <p:spPr>
          <a:xfrm>
            <a:off x="6709975" y="4262975"/>
            <a:ext cx="1936725" cy="1600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2"/>
        <p:cNvGrpSpPr/>
        <p:nvPr/>
      </p:nvGrpSpPr>
      <p:grpSpPr>
        <a:xfrm>
          <a:off x="0" y="0"/>
          <a:ext cx="0" cy="0"/>
          <a:chOff x="0" y="0"/>
          <a:chExt cx="0" cy="0"/>
        </a:xfrm>
      </p:grpSpPr>
      <p:sp>
        <p:nvSpPr>
          <p:cNvPr id="453" name="Google Shape;453;p46"/>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454" name="Google Shape;454;p4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22</a:t>
            </a:fld>
            <a:endParaRPr/>
          </a:p>
        </p:txBody>
      </p:sp>
      <p:pic>
        <p:nvPicPr>
          <p:cNvPr id="455" name="Google Shape;455;p4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56" name="Google Shape;456;p4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457" name="Google Shape;457;p46"/>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459" name="Google Shape;459;p46"/>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기본조인</a:t>
            </a:r>
            <a:endParaRPr b="1">
              <a:solidFill>
                <a:srgbClr val="1C4587"/>
              </a:solidFill>
            </a:endParaRPr>
          </a:p>
        </p:txBody>
      </p:sp>
      <p:pic>
        <p:nvPicPr>
          <p:cNvPr id="460" name="Google Shape;460;p46"/>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461" name="Google Shape;461;p46"/>
          <p:cNvSpPr/>
          <p:nvPr/>
        </p:nvSpPr>
        <p:spPr>
          <a:xfrm>
            <a:off x="5728225" y="1367625"/>
            <a:ext cx="2355900" cy="2190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latin typeface="맑은 고딕" panose="020B0503020000020004" pitchFamily="50" charset="-127"/>
                <a:ea typeface="맑은 고딕" panose="020B0503020000020004" pitchFamily="50" charset="-127"/>
                <a:cs typeface="Roboto"/>
                <a:sym typeface="Roboto"/>
              </a:rPr>
              <a:t>이 아이콘으로 알 수 있는 것처럼 Tableau Desktop에서는 기본 조인을 자동으로 만듭니다. 아이콘을 클릭하면 조인 세부 정보가 표시되며 해당 정보를 직접 편집할 수 있습니다.</a:t>
            </a:r>
            <a:endParaRPr sz="1200" dirty="0">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5"/>
        <p:cNvGrpSpPr/>
        <p:nvPr/>
      </p:nvGrpSpPr>
      <p:grpSpPr>
        <a:xfrm>
          <a:off x="0" y="0"/>
          <a:ext cx="0" cy="0"/>
          <a:chOff x="0" y="0"/>
          <a:chExt cx="0" cy="0"/>
        </a:xfrm>
      </p:grpSpPr>
      <p:sp>
        <p:nvSpPr>
          <p:cNvPr id="466" name="Google Shape;466;p47"/>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467" name="Google Shape;467;p4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23</a:t>
            </a:fld>
            <a:endParaRPr/>
          </a:p>
        </p:txBody>
      </p:sp>
      <p:pic>
        <p:nvPicPr>
          <p:cNvPr id="468" name="Google Shape;468;p4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69" name="Google Shape;469;p4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470" name="Google Shape;470;p47"/>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472" name="Google Shape;472;p47"/>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테이블 조인(Join)</a:t>
            </a:r>
            <a:endParaRPr b="1">
              <a:solidFill>
                <a:srgbClr val="1C4587"/>
              </a:solidFill>
            </a:endParaRPr>
          </a:p>
        </p:txBody>
      </p:sp>
      <p:pic>
        <p:nvPicPr>
          <p:cNvPr id="473" name="Google Shape;473;p47"/>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474" name="Google Shape;474;p47"/>
          <p:cNvSpPr/>
          <p:nvPr/>
        </p:nvSpPr>
        <p:spPr>
          <a:xfrm>
            <a:off x="5728225" y="1367625"/>
            <a:ext cx="2355900" cy="1833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latin typeface="맑은 고딕" panose="020B0503020000020004" pitchFamily="50" charset="-127"/>
                <a:ea typeface="맑은 고딕" panose="020B0503020000020004" pitchFamily="50" charset="-127"/>
                <a:cs typeface="Roboto"/>
                <a:sym typeface="Roboto"/>
              </a:rPr>
              <a:t>주문 테이블에서 모든 정보를 수집하고 반품된 거래에 대한 관련 반품 정보만 가져오도록 왼쪽 조인을 선택해 보겠습니다. </a:t>
            </a:r>
            <a:endParaRPr sz="1200" dirty="0">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8"/>
        <p:cNvGrpSpPr/>
        <p:nvPr/>
      </p:nvGrpSpPr>
      <p:grpSpPr>
        <a:xfrm>
          <a:off x="0" y="0"/>
          <a:ext cx="0" cy="0"/>
          <a:chOff x="0" y="0"/>
          <a:chExt cx="0" cy="0"/>
        </a:xfrm>
      </p:grpSpPr>
      <p:sp>
        <p:nvSpPr>
          <p:cNvPr id="479" name="Google Shape;479;p48"/>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480" name="Google Shape;480;p4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24</a:t>
            </a:fld>
            <a:endParaRPr/>
          </a:p>
        </p:txBody>
      </p:sp>
      <p:pic>
        <p:nvPicPr>
          <p:cNvPr id="481" name="Google Shape;481;p4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82" name="Google Shape;482;p4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483" name="Google Shape;483;p48"/>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pic>
        <p:nvPicPr>
          <p:cNvPr id="485" name="Google Shape;485;p48"/>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486" name="Google Shape;486;p48"/>
          <p:cNvSpPr/>
          <p:nvPr/>
        </p:nvSpPr>
        <p:spPr>
          <a:xfrm>
            <a:off x="5728225" y="1367625"/>
            <a:ext cx="2355900" cy="18135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조인은 조인 절로서 이미 주문 ID를 기반으로 하고 있지만 원하는 경우 조인 절을 변경할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0"/>
        <p:cNvGrpSpPr/>
        <p:nvPr/>
      </p:nvGrpSpPr>
      <p:grpSpPr>
        <a:xfrm>
          <a:off x="0" y="0"/>
          <a:ext cx="0" cy="0"/>
          <a:chOff x="0" y="0"/>
          <a:chExt cx="0" cy="0"/>
        </a:xfrm>
      </p:grpSpPr>
      <p:sp>
        <p:nvSpPr>
          <p:cNvPr id="491" name="Google Shape;491;p49"/>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492" name="Google Shape;492;p4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25</a:t>
            </a:fld>
            <a:endParaRPr/>
          </a:p>
        </p:txBody>
      </p:sp>
      <p:pic>
        <p:nvPicPr>
          <p:cNvPr id="493" name="Google Shape;493;p4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94" name="Google Shape;494;p4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495" name="Google Shape;495;p49"/>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49"/>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https://www.tableau.com/learn/training</a:t>
            </a:r>
            <a:endParaRPr sz="1000"/>
          </a:p>
        </p:txBody>
      </p:sp>
      <p:sp>
        <p:nvSpPr>
          <p:cNvPr id="497" name="Google Shape;497;p49"/>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조인(Join) 절 변경</a:t>
            </a:r>
            <a:endParaRPr b="1">
              <a:solidFill>
                <a:srgbClr val="1C4587"/>
              </a:solidFill>
            </a:endParaRPr>
          </a:p>
        </p:txBody>
      </p:sp>
      <p:pic>
        <p:nvPicPr>
          <p:cNvPr id="498" name="Google Shape;498;p49"/>
          <p:cNvPicPr preferRelativeResize="0"/>
          <p:nvPr/>
        </p:nvPicPr>
        <p:blipFill>
          <a:blip r:embed="rId6">
            <a:alphaModFix/>
          </a:blip>
          <a:stretch>
            <a:fillRect/>
          </a:stretch>
        </p:blipFill>
        <p:spPr>
          <a:xfrm>
            <a:off x="913238" y="1747063"/>
            <a:ext cx="7317533" cy="4116112"/>
          </a:xfrm>
          <a:prstGeom prst="rect">
            <a:avLst/>
          </a:prstGeom>
          <a:noFill/>
          <a:ln>
            <a:noFill/>
          </a:ln>
        </p:spPr>
      </p:pic>
      <p:sp>
        <p:nvSpPr>
          <p:cNvPr id="499" name="Google Shape;499;p49"/>
          <p:cNvSpPr/>
          <p:nvPr/>
        </p:nvSpPr>
        <p:spPr>
          <a:xfrm>
            <a:off x="5728225" y="1367625"/>
            <a:ext cx="2355900" cy="18135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조인은 조인 절로서 이미 주문 ID를 기반으로 하고 있지만 원하는 경우 조인 절을 변경할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3"/>
        <p:cNvGrpSpPr/>
        <p:nvPr/>
      </p:nvGrpSpPr>
      <p:grpSpPr>
        <a:xfrm>
          <a:off x="0" y="0"/>
          <a:ext cx="0" cy="0"/>
          <a:chOff x="0" y="0"/>
          <a:chExt cx="0" cy="0"/>
        </a:xfrm>
      </p:grpSpPr>
      <p:sp>
        <p:nvSpPr>
          <p:cNvPr id="504" name="Google Shape;504;p50"/>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505" name="Google Shape;505;p5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26</a:t>
            </a:fld>
            <a:endParaRPr/>
          </a:p>
        </p:txBody>
      </p:sp>
      <p:pic>
        <p:nvPicPr>
          <p:cNvPr id="506" name="Google Shape;506;p5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07" name="Google Shape;507;p5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508" name="Google Shape;508;p50"/>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510" name="Google Shape;510;p50"/>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그리드(Grid)</a:t>
            </a:r>
            <a:endParaRPr b="1">
              <a:solidFill>
                <a:srgbClr val="1C4587"/>
              </a:solidFill>
            </a:endParaRPr>
          </a:p>
        </p:txBody>
      </p:sp>
      <p:pic>
        <p:nvPicPr>
          <p:cNvPr id="511" name="Google Shape;511;p50"/>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512" name="Google Shape;512;p50"/>
          <p:cNvSpPr/>
          <p:nvPr/>
        </p:nvSpPr>
        <p:spPr>
          <a:xfrm>
            <a:off x="5728225" y="1367625"/>
            <a:ext cx="2355900" cy="22695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아래 그리드를 사용하면 어떤 데이터를 가지고 있는지 확인할 수 있습니다. 반품 데이터베이스에서 반환된 많은 NULL 값이 노란색으로 표시되어 있고, 다른 주문 정보는 모두 파란색으로 표시되어 있는 것을 볼 수 있습니다.</a:t>
            </a:r>
            <a:endParaRPr sz="1200" dirty="0">
              <a:latin typeface="맑은 고딕" panose="020B0503020000020004" pitchFamily="50" charset="-127"/>
              <a:ea typeface="맑은 고딕" panose="020B0503020000020004" pitchFamily="50" charset="-127"/>
              <a:cs typeface="Roboto"/>
              <a:sym typeface="Roboto"/>
            </a:endParaRPr>
          </a:p>
        </p:txBody>
      </p:sp>
      <p:sp>
        <p:nvSpPr>
          <p:cNvPr id="513" name="Google Shape;513;p50"/>
          <p:cNvSpPr/>
          <p:nvPr/>
        </p:nvSpPr>
        <p:spPr>
          <a:xfrm>
            <a:off x="2378500" y="3706500"/>
            <a:ext cx="5926500" cy="18930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0"/>
          <p:cNvSpPr/>
          <p:nvPr/>
        </p:nvSpPr>
        <p:spPr>
          <a:xfrm>
            <a:off x="2358675" y="2497425"/>
            <a:ext cx="446100" cy="4461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0"/>
          <p:cNvSpPr/>
          <p:nvPr/>
        </p:nvSpPr>
        <p:spPr>
          <a:xfrm>
            <a:off x="4099252" y="2497425"/>
            <a:ext cx="446100" cy="4461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0"/>
          <p:cNvSpPr txBox="1"/>
          <p:nvPr/>
        </p:nvSpPr>
        <p:spPr>
          <a:xfrm>
            <a:off x="2226975" y="2079950"/>
            <a:ext cx="9870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u="sng" dirty="0">
                <a:solidFill>
                  <a:srgbClr val="CC0000"/>
                </a:solidFill>
                <a:latin typeface="맑은 고딕" panose="020B0503020000020004" pitchFamily="50" charset="-127"/>
                <a:ea typeface="맑은 고딕" panose="020B0503020000020004" pitchFamily="50" charset="-127"/>
                <a:cs typeface="Roboto"/>
                <a:sym typeface="Roboto"/>
              </a:rPr>
              <a:t>파란색</a:t>
            </a:r>
            <a:endParaRPr b="1" u="sng" dirty="0">
              <a:solidFill>
                <a:srgbClr val="CC0000"/>
              </a:solidFill>
              <a:latin typeface="맑은 고딕" panose="020B0503020000020004" pitchFamily="50" charset="-127"/>
              <a:ea typeface="맑은 고딕" panose="020B0503020000020004" pitchFamily="50" charset="-127"/>
              <a:cs typeface="Roboto"/>
              <a:sym typeface="Roboto"/>
            </a:endParaRPr>
          </a:p>
        </p:txBody>
      </p:sp>
      <p:sp>
        <p:nvSpPr>
          <p:cNvPr id="517" name="Google Shape;517;p50"/>
          <p:cNvSpPr txBox="1"/>
          <p:nvPr/>
        </p:nvSpPr>
        <p:spPr>
          <a:xfrm>
            <a:off x="3970773" y="2079950"/>
            <a:ext cx="9870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u="sng" dirty="0">
                <a:solidFill>
                  <a:srgbClr val="CC0000"/>
                </a:solidFill>
                <a:latin typeface="맑은 고딕" panose="020B0503020000020004" pitchFamily="50" charset="-127"/>
                <a:ea typeface="맑은 고딕" panose="020B0503020000020004" pitchFamily="50" charset="-127"/>
                <a:cs typeface="Roboto"/>
                <a:sym typeface="Roboto"/>
              </a:rPr>
              <a:t>노란색</a:t>
            </a:r>
            <a:endParaRPr b="1" u="sng" dirty="0">
              <a:solidFill>
                <a:srgbClr val="CC0000"/>
              </a:solidFill>
              <a:latin typeface="맑은 고딕" panose="020B0503020000020004" pitchFamily="50" charset="-127"/>
              <a:ea typeface="맑은 고딕" panose="020B0503020000020004" pitchFamily="50" charset="-127"/>
              <a:cs typeface="Roboto"/>
              <a:sym typeface="Roboto"/>
            </a:endParaRPr>
          </a:p>
        </p:txBody>
      </p:sp>
      <p:sp>
        <p:nvSpPr>
          <p:cNvPr id="518" name="Google Shape;518;p50"/>
          <p:cNvSpPr txBox="1"/>
          <p:nvPr/>
        </p:nvSpPr>
        <p:spPr>
          <a:xfrm>
            <a:off x="1959825" y="4416375"/>
            <a:ext cx="9870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u="sng" dirty="0">
                <a:solidFill>
                  <a:srgbClr val="CC0000"/>
                </a:solidFill>
                <a:latin typeface="맑은 고딕" panose="020B0503020000020004" pitchFamily="50" charset="-127"/>
                <a:ea typeface="맑은 고딕" panose="020B0503020000020004" pitchFamily="50" charset="-127"/>
                <a:cs typeface="Roboto"/>
                <a:sym typeface="Roboto"/>
              </a:rPr>
              <a:t>그리드</a:t>
            </a:r>
            <a:endParaRPr b="1" u="sng" dirty="0">
              <a:solidFill>
                <a:srgbClr val="CC0000"/>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2"/>
        <p:cNvGrpSpPr/>
        <p:nvPr/>
      </p:nvGrpSpPr>
      <p:grpSpPr>
        <a:xfrm>
          <a:off x="0" y="0"/>
          <a:ext cx="0" cy="0"/>
          <a:chOff x="0" y="0"/>
          <a:chExt cx="0" cy="0"/>
        </a:xfrm>
      </p:grpSpPr>
      <p:sp>
        <p:nvSpPr>
          <p:cNvPr id="523" name="Google Shape;523;p51"/>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524" name="Google Shape;524;p5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27</a:t>
            </a:fld>
            <a:endParaRPr/>
          </a:p>
        </p:txBody>
      </p:sp>
      <p:pic>
        <p:nvPicPr>
          <p:cNvPr id="525" name="Google Shape;525;p5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26" name="Google Shape;526;p5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527" name="Google Shape;527;p51"/>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529" name="Google Shape;529;p51"/>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메타데이터(meta data) 관리</a:t>
            </a:r>
            <a:endParaRPr b="1">
              <a:solidFill>
                <a:srgbClr val="1C4587"/>
              </a:solidFill>
            </a:endParaRPr>
          </a:p>
        </p:txBody>
      </p:sp>
      <p:pic>
        <p:nvPicPr>
          <p:cNvPr id="530" name="Google Shape;530;p51"/>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531" name="Google Shape;531;p51"/>
          <p:cNvSpPr/>
          <p:nvPr/>
        </p:nvSpPr>
        <p:spPr>
          <a:xfrm>
            <a:off x="5728225" y="1367625"/>
            <a:ext cx="2355900" cy="1734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그리드 뷰에서 몇 가지 기본 메타데이터 관리를 수행할 수 있습니다. 아이콘을 클릭해서 행 ID (Row ID)를 숫자에서 문자열로 변경할 수 있습니다.</a:t>
            </a:r>
            <a:endParaRPr sz="1200" dirty="0">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5"/>
        <p:cNvGrpSpPr/>
        <p:nvPr/>
      </p:nvGrpSpPr>
      <p:grpSpPr>
        <a:xfrm>
          <a:off x="0" y="0"/>
          <a:ext cx="0" cy="0"/>
          <a:chOff x="0" y="0"/>
          <a:chExt cx="0" cy="0"/>
        </a:xfrm>
      </p:grpSpPr>
      <p:sp>
        <p:nvSpPr>
          <p:cNvPr id="536" name="Google Shape;536;p52"/>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537" name="Google Shape;537;p5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28</a:t>
            </a:fld>
            <a:endParaRPr/>
          </a:p>
        </p:txBody>
      </p:sp>
      <p:pic>
        <p:nvPicPr>
          <p:cNvPr id="538" name="Google Shape;538;p5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39" name="Google Shape;539;p5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540" name="Google Shape;540;p52"/>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541" name="Google Shape;541;p52"/>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https://www.tableau.com/learn/training</a:t>
            </a:r>
            <a:endParaRPr sz="1000"/>
          </a:p>
        </p:txBody>
      </p:sp>
      <p:pic>
        <p:nvPicPr>
          <p:cNvPr id="542" name="Google Shape;542;p52"/>
          <p:cNvPicPr preferRelativeResize="0"/>
          <p:nvPr/>
        </p:nvPicPr>
        <p:blipFill>
          <a:blip r:embed="rId6">
            <a:alphaModFix/>
          </a:blip>
          <a:stretch>
            <a:fillRect/>
          </a:stretch>
        </p:blipFill>
        <p:spPr>
          <a:xfrm>
            <a:off x="913238" y="1747063"/>
            <a:ext cx="7317533" cy="4116112"/>
          </a:xfrm>
          <a:prstGeom prst="rect">
            <a:avLst/>
          </a:prstGeom>
          <a:noFill/>
          <a:ln>
            <a:noFill/>
          </a:ln>
        </p:spPr>
      </p:pic>
      <p:sp>
        <p:nvSpPr>
          <p:cNvPr id="543" name="Google Shape;543;p52"/>
          <p:cNvSpPr/>
          <p:nvPr/>
        </p:nvSpPr>
        <p:spPr>
          <a:xfrm>
            <a:off x="5728225" y="1367625"/>
            <a:ext cx="2355900" cy="1734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이 데이터 집합의 주문 ID 필드는 여러 부분, 즉 물류 센터 코드, 연도 그리고 두 개의 추가 코드로 되어 있습니다.</a:t>
            </a:r>
            <a:endParaRPr sz="1200" dirty="0">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7"/>
        <p:cNvGrpSpPr/>
        <p:nvPr/>
      </p:nvGrpSpPr>
      <p:grpSpPr>
        <a:xfrm>
          <a:off x="0" y="0"/>
          <a:ext cx="0" cy="0"/>
          <a:chOff x="0" y="0"/>
          <a:chExt cx="0" cy="0"/>
        </a:xfrm>
      </p:grpSpPr>
      <p:sp>
        <p:nvSpPr>
          <p:cNvPr id="548" name="Google Shape;548;p53"/>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549" name="Google Shape;549;p5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29</a:t>
            </a:fld>
            <a:endParaRPr/>
          </a:p>
        </p:txBody>
      </p:sp>
      <p:pic>
        <p:nvPicPr>
          <p:cNvPr id="550" name="Google Shape;550;p5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51" name="Google Shape;551;p5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552" name="Google Shape;552;p53"/>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554" name="Google Shape;554;p53"/>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사용자 지정 분할 (Custom Split)</a:t>
            </a:r>
            <a:endParaRPr b="1">
              <a:solidFill>
                <a:srgbClr val="1C4587"/>
              </a:solidFill>
            </a:endParaRPr>
          </a:p>
        </p:txBody>
      </p:sp>
      <p:pic>
        <p:nvPicPr>
          <p:cNvPr id="555" name="Google Shape;555;p53"/>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556" name="Google Shape;556;p53"/>
          <p:cNvSpPr/>
          <p:nvPr/>
        </p:nvSpPr>
        <p:spPr>
          <a:xfrm>
            <a:off x="5728225" y="1367625"/>
            <a:ext cx="2355900" cy="1734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이 필드를 분할하여 물류 센터 코드만 남기려면, 필드명 옆의 드롭다운을 클릭하고 사용자 지정 분할 (Custom Split)을 선택하기만 하면 됩니다.</a:t>
            </a:r>
            <a:endParaRPr sz="1200" dirty="0">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4"/>
        <p:cNvGrpSpPr/>
        <p:nvPr/>
      </p:nvGrpSpPr>
      <p:grpSpPr>
        <a:xfrm>
          <a:off x="0" y="0"/>
          <a:ext cx="0" cy="0"/>
          <a:chOff x="0" y="0"/>
          <a:chExt cx="0" cy="0"/>
        </a:xfrm>
      </p:grpSpPr>
      <p:sp>
        <p:nvSpPr>
          <p:cNvPr id="205" name="Google Shape;205;p27"/>
          <p:cNvSpPr/>
          <p:nvPr/>
        </p:nvSpPr>
        <p:spPr>
          <a:xfrm>
            <a:off x="3977900" y="2442800"/>
            <a:ext cx="4208100" cy="1011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Font typeface="Arial"/>
              <a:buNone/>
            </a:pPr>
            <a:r>
              <a:rPr lang="ko-KR" sz="3200" b="1">
                <a:solidFill>
                  <a:srgbClr val="2AB9C7"/>
                </a:solidFill>
              </a:rPr>
              <a:t>Tableau 시작하기</a:t>
            </a:r>
            <a:endParaRPr sz="3200" b="1">
              <a:solidFill>
                <a:srgbClr val="2AB9C7"/>
              </a:solidFill>
            </a:endParaRPr>
          </a:p>
        </p:txBody>
      </p:sp>
      <p:sp>
        <p:nvSpPr>
          <p:cNvPr id="206" name="Google Shape;206;p27"/>
          <p:cNvSpPr/>
          <p:nvPr/>
        </p:nvSpPr>
        <p:spPr>
          <a:xfrm>
            <a:off x="451625" y="741250"/>
            <a:ext cx="1145700" cy="31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ko-KR" sz="1200" b="1" dirty="0">
                <a:solidFill>
                  <a:schemeClr val="lt1"/>
                </a:solidFill>
              </a:rPr>
              <a:t>태블로 </a:t>
            </a:r>
            <a:r>
              <a:rPr lang="ko-KR" altLang="en-US" sz="1200" b="1" dirty="0" smtClean="0">
                <a:solidFill>
                  <a:schemeClr val="lt1"/>
                </a:solidFill>
              </a:rPr>
              <a:t>실습</a:t>
            </a:r>
            <a:r>
              <a:rPr lang="en-US" altLang="ko-KR" sz="1200" b="1" dirty="0" smtClean="0">
                <a:solidFill>
                  <a:schemeClr val="lt1"/>
                </a:solidFill>
              </a:rPr>
              <a:t>1</a:t>
            </a:r>
            <a:endParaRPr sz="1200" b="1" dirty="0">
              <a:solidFill>
                <a:schemeClr val="lt1"/>
              </a:solidFill>
            </a:endParaRPr>
          </a:p>
          <a:p>
            <a:pPr marL="0" marR="0" lvl="0" indent="0" algn="l" rtl="0">
              <a:spcBef>
                <a:spcPts val="0"/>
              </a:spcBef>
              <a:spcAft>
                <a:spcPts val="0"/>
              </a:spcAft>
              <a:buSzPts val="1100"/>
              <a:buNone/>
            </a:pPr>
            <a:endParaRPr sz="1200" b="1" dirty="0">
              <a:solidFill>
                <a:schemeClr val="lt1"/>
              </a:solidFill>
            </a:endParaRPr>
          </a:p>
        </p:txBody>
      </p:sp>
      <p:sp>
        <p:nvSpPr>
          <p:cNvPr id="207" name="Google Shape;207;p27"/>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01</a:t>
            </a:r>
            <a:endParaRPr sz="6600" b="1">
              <a:solidFill>
                <a:srgbClr val="2AB9C7"/>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0"/>
        <p:cNvGrpSpPr/>
        <p:nvPr/>
      </p:nvGrpSpPr>
      <p:grpSpPr>
        <a:xfrm>
          <a:off x="0" y="0"/>
          <a:ext cx="0" cy="0"/>
          <a:chOff x="0" y="0"/>
          <a:chExt cx="0" cy="0"/>
        </a:xfrm>
      </p:grpSpPr>
      <p:sp>
        <p:nvSpPr>
          <p:cNvPr id="561" name="Google Shape;561;p54"/>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562" name="Google Shape;562;p5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30</a:t>
            </a:fld>
            <a:endParaRPr/>
          </a:p>
        </p:txBody>
      </p:sp>
      <p:pic>
        <p:nvPicPr>
          <p:cNvPr id="563" name="Google Shape;563;p5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64" name="Google Shape;564;p5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565" name="Google Shape;565;p54"/>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566" name="Google Shape;566;p54"/>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https://www.tableau.com/learn/training</a:t>
            </a:r>
            <a:endParaRPr sz="1000"/>
          </a:p>
        </p:txBody>
      </p:sp>
      <p:sp>
        <p:nvSpPr>
          <p:cNvPr id="567" name="Google Shape;567;p54"/>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사용자 지정 분할 (Custom Split)</a:t>
            </a:r>
            <a:endParaRPr b="1">
              <a:solidFill>
                <a:srgbClr val="1F447D"/>
              </a:solidFill>
            </a:endParaRPr>
          </a:p>
        </p:txBody>
      </p:sp>
      <p:pic>
        <p:nvPicPr>
          <p:cNvPr id="568" name="Google Shape;568;p54"/>
          <p:cNvPicPr preferRelativeResize="0"/>
          <p:nvPr/>
        </p:nvPicPr>
        <p:blipFill>
          <a:blip r:embed="rId6">
            <a:alphaModFix/>
          </a:blip>
          <a:stretch>
            <a:fillRect/>
          </a:stretch>
        </p:blipFill>
        <p:spPr>
          <a:xfrm>
            <a:off x="913238" y="1747063"/>
            <a:ext cx="7317533" cy="4116112"/>
          </a:xfrm>
          <a:prstGeom prst="rect">
            <a:avLst/>
          </a:prstGeom>
          <a:noFill/>
          <a:ln>
            <a:noFill/>
          </a:ln>
        </p:spPr>
      </p:pic>
      <p:sp>
        <p:nvSpPr>
          <p:cNvPr id="569" name="Google Shape;569;p54"/>
          <p:cNvSpPr/>
          <p:nvPr/>
        </p:nvSpPr>
        <p:spPr>
          <a:xfrm>
            <a:off x="5728225" y="1367625"/>
            <a:ext cx="2355900" cy="1139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하이픈 (-)으로 분할하고 첫 번째 열을 유지해 보겠습니다.</a:t>
            </a:r>
            <a:endParaRPr sz="1200" dirty="0">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3"/>
        <p:cNvGrpSpPr/>
        <p:nvPr/>
      </p:nvGrpSpPr>
      <p:grpSpPr>
        <a:xfrm>
          <a:off x="0" y="0"/>
          <a:ext cx="0" cy="0"/>
          <a:chOff x="0" y="0"/>
          <a:chExt cx="0" cy="0"/>
        </a:xfrm>
      </p:grpSpPr>
      <p:sp>
        <p:nvSpPr>
          <p:cNvPr id="574" name="Google Shape;574;p55"/>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575" name="Google Shape;575;p5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31</a:t>
            </a:fld>
            <a:endParaRPr/>
          </a:p>
        </p:txBody>
      </p:sp>
      <p:pic>
        <p:nvPicPr>
          <p:cNvPr id="576" name="Google Shape;576;p5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77" name="Google Shape;577;p5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578" name="Google Shape;578;p55"/>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580" name="Google Shape;580;p55"/>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필드 이름 변경</a:t>
            </a:r>
            <a:endParaRPr b="1">
              <a:solidFill>
                <a:srgbClr val="1C4587"/>
              </a:solidFill>
            </a:endParaRPr>
          </a:p>
        </p:txBody>
      </p:sp>
      <p:pic>
        <p:nvPicPr>
          <p:cNvPr id="581" name="Google Shape;581;p55"/>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582" name="Google Shape;582;p55"/>
          <p:cNvSpPr/>
          <p:nvPr/>
        </p:nvSpPr>
        <p:spPr>
          <a:xfrm>
            <a:off x="5728225" y="1367625"/>
            <a:ext cx="2355900" cy="156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분할된 열의 필드 이름을 “Distribution Center” 또는 “물류센터” 로 변경해 보겠습니다.</a:t>
            </a:r>
            <a:endParaRPr sz="1200" dirty="0">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6"/>
        <p:cNvGrpSpPr/>
        <p:nvPr/>
      </p:nvGrpSpPr>
      <p:grpSpPr>
        <a:xfrm>
          <a:off x="0" y="0"/>
          <a:ext cx="0" cy="0"/>
          <a:chOff x="0" y="0"/>
          <a:chExt cx="0" cy="0"/>
        </a:xfrm>
      </p:grpSpPr>
      <p:sp>
        <p:nvSpPr>
          <p:cNvPr id="587" name="Google Shape;587;p56"/>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588" name="Google Shape;588;p5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32</a:t>
            </a:fld>
            <a:endParaRPr/>
          </a:p>
        </p:txBody>
      </p:sp>
      <p:pic>
        <p:nvPicPr>
          <p:cNvPr id="589" name="Google Shape;589;p5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90" name="Google Shape;590;p5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591" name="Google Shape;591;p56"/>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593" name="Google Shape;593;p56"/>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필드 이름 변경</a:t>
            </a:r>
            <a:endParaRPr b="1">
              <a:solidFill>
                <a:srgbClr val="1C4587"/>
              </a:solidFill>
            </a:endParaRPr>
          </a:p>
        </p:txBody>
      </p:sp>
      <p:pic>
        <p:nvPicPr>
          <p:cNvPr id="594" name="Google Shape;594;p56"/>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595" name="Google Shape;595;p56"/>
          <p:cNvSpPr/>
          <p:nvPr/>
        </p:nvSpPr>
        <p:spPr>
          <a:xfrm>
            <a:off x="5728225" y="1367625"/>
            <a:ext cx="2355900" cy="156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분할된 열의 필드 이름을 “Distribution Center” 또는 “물류센터” 로 변경해 보겠습니다.</a:t>
            </a:r>
            <a:endParaRPr sz="1200" dirty="0">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9"/>
        <p:cNvGrpSpPr/>
        <p:nvPr/>
      </p:nvGrpSpPr>
      <p:grpSpPr>
        <a:xfrm>
          <a:off x="0" y="0"/>
          <a:ext cx="0" cy="0"/>
          <a:chOff x="0" y="0"/>
          <a:chExt cx="0" cy="0"/>
        </a:xfrm>
      </p:grpSpPr>
      <p:sp>
        <p:nvSpPr>
          <p:cNvPr id="600" name="Google Shape;600;p57"/>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601" name="Google Shape;601;p5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33</a:t>
            </a:fld>
            <a:endParaRPr/>
          </a:p>
        </p:txBody>
      </p:sp>
      <p:pic>
        <p:nvPicPr>
          <p:cNvPr id="602" name="Google Shape;602;p5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03" name="Google Shape;603;p5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604" name="Google Shape;604;p57"/>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pic>
        <p:nvPicPr>
          <p:cNvPr id="606" name="Google Shape;606;p57"/>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607" name="Google Shape;607;p57"/>
          <p:cNvSpPr/>
          <p:nvPr/>
        </p:nvSpPr>
        <p:spPr>
          <a:xfrm>
            <a:off x="5728225" y="1367625"/>
            <a:ext cx="2355900" cy="156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하단의 시트 탭을 클릭해 해당 데이터 집합에 연결해 보겠습니다.</a:t>
            </a:r>
            <a:endParaRPr sz="1200" dirty="0">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1"/>
        <p:cNvGrpSpPr/>
        <p:nvPr/>
      </p:nvGrpSpPr>
      <p:grpSpPr>
        <a:xfrm>
          <a:off x="0" y="0"/>
          <a:ext cx="0" cy="0"/>
          <a:chOff x="0" y="0"/>
          <a:chExt cx="0" cy="0"/>
        </a:xfrm>
      </p:grpSpPr>
      <p:sp>
        <p:nvSpPr>
          <p:cNvPr id="612" name="Google Shape;612;p58"/>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613" name="Google Shape;613;p5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34</a:t>
            </a:fld>
            <a:endParaRPr/>
          </a:p>
        </p:txBody>
      </p:sp>
      <p:pic>
        <p:nvPicPr>
          <p:cNvPr id="614" name="Google Shape;614;p5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15" name="Google Shape;615;p5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616" name="Google Shape;616;p58"/>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618" name="Google Shape;618;p58"/>
          <p:cNvSpPr txBox="1"/>
          <p:nvPr/>
        </p:nvSpPr>
        <p:spPr>
          <a:xfrm>
            <a:off x="733000" y="1040632"/>
            <a:ext cx="7024500" cy="30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F447D"/>
              </a:solidFill>
            </a:endParaRPr>
          </a:p>
          <a:p>
            <a:pPr marL="0" lvl="0" indent="0" algn="l" rtl="0">
              <a:spcBef>
                <a:spcPts val="0"/>
              </a:spcBef>
              <a:spcAft>
                <a:spcPts val="0"/>
              </a:spcAft>
              <a:buNone/>
            </a:pPr>
            <a:endParaRPr b="1">
              <a:solidFill>
                <a:srgbClr val="1F447D"/>
              </a:solidFill>
            </a:endParaRPr>
          </a:p>
          <a:p>
            <a:pPr marL="0" lvl="0" indent="0" algn="l" rtl="0">
              <a:spcBef>
                <a:spcPts val="0"/>
              </a:spcBef>
              <a:spcAft>
                <a:spcPts val="0"/>
              </a:spcAft>
              <a:buNone/>
            </a:pPr>
            <a:endParaRPr>
              <a:solidFill>
                <a:srgbClr val="1F447D"/>
              </a:solidFill>
            </a:endParaRPr>
          </a:p>
          <a:p>
            <a:pPr marL="0" lvl="0" indent="0" algn="l" rtl="0">
              <a:spcBef>
                <a:spcPts val="0"/>
              </a:spcBef>
              <a:spcAft>
                <a:spcPts val="0"/>
              </a:spcAft>
              <a:buNone/>
            </a:pPr>
            <a:endParaRPr>
              <a:solidFill>
                <a:srgbClr val="1F447D"/>
              </a:solidFill>
            </a:endParaRPr>
          </a:p>
          <a:p>
            <a:pPr marL="0" lvl="0" indent="0" algn="l" rtl="0">
              <a:spcBef>
                <a:spcPts val="0"/>
              </a:spcBef>
              <a:spcAft>
                <a:spcPts val="0"/>
              </a:spcAft>
              <a:buNone/>
            </a:pPr>
            <a:endParaRPr>
              <a:solidFill>
                <a:srgbClr val="1F447D"/>
              </a:solidFill>
            </a:endParaRPr>
          </a:p>
        </p:txBody>
      </p:sp>
      <p:sp>
        <p:nvSpPr>
          <p:cNvPr id="619" name="Google Shape;619;p58"/>
          <p:cNvSpPr txBox="1"/>
          <p:nvPr/>
        </p:nvSpPr>
        <p:spPr>
          <a:xfrm>
            <a:off x="733000" y="17470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Quick Tip: Ctrl+Z 는 Undo할때 유용하게 쓰입니다.</a:t>
            </a:r>
            <a:endParaRPr b="1">
              <a:solidFill>
                <a:srgbClr val="1C4587"/>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3"/>
        <p:cNvGrpSpPr/>
        <p:nvPr/>
      </p:nvGrpSpPr>
      <p:grpSpPr>
        <a:xfrm>
          <a:off x="0" y="0"/>
          <a:ext cx="0" cy="0"/>
          <a:chOff x="0" y="0"/>
          <a:chExt cx="0" cy="0"/>
        </a:xfrm>
      </p:grpSpPr>
      <p:sp>
        <p:nvSpPr>
          <p:cNvPr id="624" name="Google Shape;624;p59"/>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625" name="Google Shape;625;p5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35</a:t>
            </a:fld>
            <a:endParaRPr/>
          </a:p>
        </p:txBody>
      </p:sp>
      <p:pic>
        <p:nvPicPr>
          <p:cNvPr id="626" name="Google Shape;626;p5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27" name="Google Shape;627;p5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628" name="Google Shape;628;p59"/>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pic>
        <p:nvPicPr>
          <p:cNvPr id="630" name="Google Shape;630;p59"/>
          <p:cNvPicPr preferRelativeResize="0"/>
          <p:nvPr/>
        </p:nvPicPr>
        <p:blipFill>
          <a:blip r:embed="rId5">
            <a:alphaModFix/>
          </a:blip>
          <a:stretch>
            <a:fillRect/>
          </a:stretch>
        </p:blipFill>
        <p:spPr>
          <a:xfrm>
            <a:off x="1313688" y="1239163"/>
            <a:ext cx="6516615" cy="4714024"/>
          </a:xfrm>
          <a:prstGeom prst="rect">
            <a:avLst/>
          </a:prstGeom>
          <a:noFill/>
          <a:ln>
            <a:noFill/>
          </a:ln>
        </p:spPr>
      </p:pic>
      <p:sp>
        <p:nvSpPr>
          <p:cNvPr id="631" name="Google Shape;631;p59"/>
          <p:cNvSpPr/>
          <p:nvPr/>
        </p:nvSpPr>
        <p:spPr>
          <a:xfrm>
            <a:off x="3270425" y="1561675"/>
            <a:ext cx="3934500" cy="3651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9"/>
          <p:cNvSpPr/>
          <p:nvPr/>
        </p:nvSpPr>
        <p:spPr>
          <a:xfrm>
            <a:off x="1348300" y="2001475"/>
            <a:ext cx="937500" cy="36333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9"/>
          <p:cNvSpPr/>
          <p:nvPr/>
        </p:nvSpPr>
        <p:spPr>
          <a:xfrm>
            <a:off x="3321225" y="2407800"/>
            <a:ext cx="4399500" cy="32865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9"/>
          <p:cNvSpPr/>
          <p:nvPr/>
        </p:nvSpPr>
        <p:spPr>
          <a:xfrm>
            <a:off x="2444925" y="1561675"/>
            <a:ext cx="825600" cy="18672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9"/>
          <p:cNvSpPr txBox="1"/>
          <p:nvPr/>
        </p:nvSpPr>
        <p:spPr>
          <a:xfrm>
            <a:off x="5658825" y="1564275"/>
            <a:ext cx="8820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t>X, Y 축</a:t>
            </a:r>
            <a:endParaRPr b="1"/>
          </a:p>
        </p:txBody>
      </p:sp>
      <p:sp>
        <p:nvSpPr>
          <p:cNvPr id="636" name="Google Shape;636;p59"/>
          <p:cNvSpPr txBox="1"/>
          <p:nvPr/>
        </p:nvSpPr>
        <p:spPr>
          <a:xfrm>
            <a:off x="4572000" y="3678925"/>
            <a:ext cx="8820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t>그래프</a:t>
            </a:r>
            <a:endParaRPr b="1"/>
          </a:p>
        </p:txBody>
      </p:sp>
      <p:sp>
        <p:nvSpPr>
          <p:cNvPr id="637" name="Google Shape;637;p59"/>
          <p:cNvSpPr txBox="1"/>
          <p:nvPr/>
        </p:nvSpPr>
        <p:spPr>
          <a:xfrm>
            <a:off x="2416725" y="2770900"/>
            <a:ext cx="8820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t>그래프 편집</a:t>
            </a:r>
            <a:endParaRPr b="1"/>
          </a:p>
        </p:txBody>
      </p:sp>
      <p:sp>
        <p:nvSpPr>
          <p:cNvPr id="638" name="Google Shape;638;p59"/>
          <p:cNvSpPr txBox="1"/>
          <p:nvPr/>
        </p:nvSpPr>
        <p:spPr>
          <a:xfrm>
            <a:off x="1376050" y="4134925"/>
            <a:ext cx="8820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t>데이터</a:t>
            </a:r>
            <a:endParaRPr b="1"/>
          </a:p>
        </p:txBody>
      </p:sp>
      <p:cxnSp>
        <p:nvCxnSpPr>
          <p:cNvPr id="639" name="Google Shape;639;p59"/>
          <p:cNvCxnSpPr/>
          <p:nvPr/>
        </p:nvCxnSpPr>
        <p:spPr>
          <a:xfrm>
            <a:off x="1843325" y="2711275"/>
            <a:ext cx="763200" cy="59400"/>
          </a:xfrm>
          <a:prstGeom prst="straightConnector1">
            <a:avLst/>
          </a:prstGeom>
          <a:noFill/>
          <a:ln w="28575" cap="flat" cmpd="sng">
            <a:solidFill>
              <a:srgbClr val="CC0000"/>
            </a:solidFill>
            <a:prstDash val="solid"/>
            <a:round/>
            <a:headEnd type="none" w="med" len="med"/>
            <a:tailEnd type="triangle" w="med" len="med"/>
          </a:ln>
        </p:spPr>
      </p:cxnSp>
      <p:cxnSp>
        <p:nvCxnSpPr>
          <p:cNvPr id="640" name="Google Shape;640;p59"/>
          <p:cNvCxnSpPr/>
          <p:nvPr/>
        </p:nvCxnSpPr>
        <p:spPr>
          <a:xfrm rot="10800000" flipH="1">
            <a:off x="1744225" y="1779650"/>
            <a:ext cx="2328900" cy="822600"/>
          </a:xfrm>
          <a:prstGeom prst="straightConnector1">
            <a:avLst/>
          </a:prstGeom>
          <a:noFill/>
          <a:ln w="28575" cap="flat" cmpd="sng">
            <a:solidFill>
              <a:srgbClr val="CC0000"/>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4"/>
        <p:cNvGrpSpPr/>
        <p:nvPr/>
      </p:nvGrpSpPr>
      <p:grpSpPr>
        <a:xfrm>
          <a:off x="0" y="0"/>
          <a:ext cx="0" cy="0"/>
          <a:chOff x="0" y="0"/>
          <a:chExt cx="0" cy="0"/>
        </a:xfrm>
      </p:grpSpPr>
      <p:sp>
        <p:nvSpPr>
          <p:cNvPr id="645" name="Google Shape;645;p60"/>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646" name="Google Shape;646;p6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36</a:t>
            </a:fld>
            <a:endParaRPr/>
          </a:p>
        </p:txBody>
      </p:sp>
      <p:pic>
        <p:nvPicPr>
          <p:cNvPr id="647" name="Google Shape;647;p6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48" name="Google Shape;648;p6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649" name="Google Shape;649;p60"/>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651" name="Google Shape;651;p60"/>
          <p:cNvSpPr txBox="1"/>
          <p:nvPr/>
        </p:nvSpPr>
        <p:spPr>
          <a:xfrm>
            <a:off x="733000" y="1040625"/>
            <a:ext cx="7497900" cy="439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2400" b="1">
                <a:solidFill>
                  <a:srgbClr val="1F447D"/>
                </a:solidFill>
              </a:rPr>
              <a:t>Exercise</a:t>
            </a:r>
            <a:endParaRPr sz="2400" b="1">
              <a:solidFill>
                <a:srgbClr val="1F447D"/>
              </a:solidFill>
            </a:endParaRPr>
          </a:p>
          <a:p>
            <a:pPr marL="0" lvl="0" indent="0" algn="l" rtl="0">
              <a:lnSpc>
                <a:spcPct val="115000"/>
              </a:lnSpc>
              <a:spcBef>
                <a:spcPts val="0"/>
              </a:spcBef>
              <a:spcAft>
                <a:spcPts val="0"/>
              </a:spcAft>
              <a:buNone/>
            </a:pPr>
            <a:r>
              <a:rPr lang="ko-KR" sz="2400" b="1">
                <a:solidFill>
                  <a:srgbClr val="1F447D"/>
                </a:solidFill>
              </a:rPr>
              <a:t>시장별 판매 수량 보고서 준비</a:t>
            </a:r>
            <a:endParaRPr sz="2400" b="1">
              <a:solidFill>
                <a:srgbClr val="1F447D"/>
              </a:solidFill>
            </a:endParaRPr>
          </a:p>
          <a:p>
            <a:pPr marL="0" lvl="0" indent="0" algn="l" rtl="0">
              <a:lnSpc>
                <a:spcPct val="115000"/>
              </a:lnSpc>
              <a:spcBef>
                <a:spcPts val="0"/>
              </a:spcBef>
              <a:spcAft>
                <a:spcPts val="0"/>
              </a:spcAft>
              <a:buNone/>
            </a:pPr>
            <a:endParaRPr>
              <a:solidFill>
                <a:srgbClr val="1F447D"/>
              </a:solidFill>
            </a:endParaRPr>
          </a:p>
          <a:p>
            <a:pPr marL="0" lvl="0" indent="0" algn="l" rtl="0">
              <a:lnSpc>
                <a:spcPct val="115000"/>
              </a:lnSpc>
              <a:spcBef>
                <a:spcPts val="0"/>
              </a:spcBef>
              <a:spcAft>
                <a:spcPts val="0"/>
              </a:spcAft>
              <a:buNone/>
            </a:pPr>
            <a:endParaRPr>
              <a:solidFill>
                <a:srgbClr val="1F447D"/>
              </a:solidFill>
            </a:endParaRPr>
          </a:p>
          <a:p>
            <a:pPr marL="457200" lvl="0" indent="-317500" algn="l" rtl="0">
              <a:lnSpc>
                <a:spcPct val="115000"/>
              </a:lnSpc>
              <a:spcBef>
                <a:spcPts val="0"/>
              </a:spcBef>
              <a:spcAft>
                <a:spcPts val="0"/>
              </a:spcAft>
              <a:buClr>
                <a:srgbClr val="1F447D"/>
              </a:buClr>
              <a:buSzPts val="1400"/>
              <a:buAutoNum type="alphaUcPeriod"/>
            </a:pPr>
            <a:r>
              <a:rPr lang="ko-KR">
                <a:solidFill>
                  <a:srgbClr val="1F447D"/>
                </a:solidFill>
              </a:rPr>
              <a:t>드래그 앤드 드롭으로 Category 별 판매 수량을 표시하는 막대 그래프를 만들어 봅니다.</a:t>
            </a:r>
            <a:endParaRPr>
              <a:solidFill>
                <a:srgbClr val="1F447D"/>
              </a:solidFill>
            </a:endParaRPr>
          </a:p>
          <a:p>
            <a:pPr marL="0" lvl="0" indent="0" algn="l" rtl="0">
              <a:lnSpc>
                <a:spcPct val="115000"/>
              </a:lnSpc>
              <a:spcBef>
                <a:spcPts val="0"/>
              </a:spcBef>
              <a:spcAft>
                <a:spcPts val="0"/>
              </a:spcAft>
              <a:buNone/>
            </a:pPr>
            <a:endParaRPr>
              <a:solidFill>
                <a:srgbClr val="1F447D"/>
              </a:solidFill>
            </a:endParaRPr>
          </a:p>
          <a:p>
            <a:pPr marL="457200" lvl="0" indent="-317500" algn="l" rtl="0">
              <a:lnSpc>
                <a:spcPct val="115000"/>
              </a:lnSpc>
              <a:spcBef>
                <a:spcPts val="0"/>
              </a:spcBef>
              <a:spcAft>
                <a:spcPts val="0"/>
              </a:spcAft>
              <a:buClr>
                <a:srgbClr val="1F447D"/>
              </a:buClr>
              <a:buSzPts val="1400"/>
              <a:buAutoNum type="alphaUcPeriod"/>
            </a:pPr>
            <a:r>
              <a:rPr lang="ko-KR">
                <a:solidFill>
                  <a:srgbClr val="1F447D"/>
                </a:solidFill>
              </a:rPr>
              <a:t>만들어진 막대 그래프의 Category를 세그먼트 별로 세분화 해서 표시 해 봅니다.</a:t>
            </a:r>
            <a:endParaRPr>
              <a:solidFill>
                <a:srgbClr val="1F447D"/>
              </a:solidFill>
            </a:endParaRPr>
          </a:p>
          <a:p>
            <a:pPr marL="0" lvl="0" indent="0" algn="l" rtl="0">
              <a:lnSpc>
                <a:spcPct val="115000"/>
              </a:lnSpc>
              <a:spcBef>
                <a:spcPts val="0"/>
              </a:spcBef>
              <a:spcAft>
                <a:spcPts val="0"/>
              </a:spcAft>
              <a:buNone/>
            </a:pPr>
            <a:endParaRPr>
              <a:solidFill>
                <a:srgbClr val="1F447D"/>
              </a:solidFill>
            </a:endParaRPr>
          </a:p>
          <a:p>
            <a:pPr marL="457200" lvl="0" indent="-317500" algn="l" rtl="0">
              <a:lnSpc>
                <a:spcPct val="115000"/>
              </a:lnSpc>
              <a:spcBef>
                <a:spcPts val="0"/>
              </a:spcBef>
              <a:spcAft>
                <a:spcPts val="0"/>
              </a:spcAft>
              <a:buClr>
                <a:srgbClr val="1F447D"/>
              </a:buClr>
              <a:buSzPts val="1400"/>
              <a:buAutoNum type="alphaUcPeriod"/>
            </a:pPr>
            <a:r>
              <a:rPr lang="ko-KR">
                <a:solidFill>
                  <a:srgbClr val="1F447D"/>
                </a:solidFill>
              </a:rPr>
              <a:t>Category, 세그먼트 별 판매수량을 시장별로 표시해 봅니다.</a:t>
            </a:r>
            <a:endParaRPr>
              <a:solidFill>
                <a:srgbClr val="1F447D"/>
              </a:solidFill>
            </a:endParaRPr>
          </a:p>
          <a:p>
            <a:pPr marL="0" lvl="0" indent="0" algn="l" rtl="0">
              <a:lnSpc>
                <a:spcPct val="115000"/>
              </a:lnSpc>
              <a:spcBef>
                <a:spcPts val="0"/>
              </a:spcBef>
              <a:spcAft>
                <a:spcPts val="0"/>
              </a:spcAft>
              <a:buNone/>
            </a:pPr>
            <a:endParaRPr>
              <a:solidFill>
                <a:srgbClr val="1F447D"/>
              </a:solidFill>
            </a:endParaRPr>
          </a:p>
          <a:p>
            <a:pPr marL="0" lvl="0" indent="0" algn="l" rtl="0">
              <a:lnSpc>
                <a:spcPct val="115000"/>
              </a:lnSpc>
              <a:spcBef>
                <a:spcPts val="0"/>
              </a:spcBef>
              <a:spcAft>
                <a:spcPts val="0"/>
              </a:spcAft>
              <a:buNone/>
            </a:pPr>
            <a:endParaRPr>
              <a:solidFill>
                <a:srgbClr val="1F447D"/>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61"/>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657" name="Google Shape;657;p6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37</a:t>
            </a:fld>
            <a:endParaRPr/>
          </a:p>
        </p:txBody>
      </p:sp>
      <p:pic>
        <p:nvPicPr>
          <p:cNvPr id="658" name="Google Shape;658;p6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59" name="Google Shape;659;p6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660" name="Google Shape;660;p61"/>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662" name="Google Shape;662;p61"/>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데이터 분석 시트</a:t>
            </a:r>
            <a:endParaRPr b="1">
              <a:solidFill>
                <a:srgbClr val="1C4587"/>
              </a:solidFill>
            </a:endParaRPr>
          </a:p>
        </p:txBody>
      </p:sp>
      <p:pic>
        <p:nvPicPr>
          <p:cNvPr id="663" name="Google Shape;663;p61"/>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664" name="Google Shape;664;p61"/>
          <p:cNvSpPr/>
          <p:nvPr/>
        </p:nvSpPr>
        <p:spPr>
          <a:xfrm>
            <a:off x="5728225" y="1367625"/>
            <a:ext cx="2355900" cy="156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이제 데이터 분석이 얼마나 쉬운지 살펴보도록 하겠습니다. 간단하게 필드를 드래그하기만 하면 됩니다.</a:t>
            </a:r>
            <a:endParaRPr sz="1200" dirty="0">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8"/>
        <p:cNvGrpSpPr/>
        <p:nvPr/>
      </p:nvGrpSpPr>
      <p:grpSpPr>
        <a:xfrm>
          <a:off x="0" y="0"/>
          <a:ext cx="0" cy="0"/>
          <a:chOff x="0" y="0"/>
          <a:chExt cx="0" cy="0"/>
        </a:xfrm>
      </p:grpSpPr>
      <p:sp>
        <p:nvSpPr>
          <p:cNvPr id="669" name="Google Shape;669;p62"/>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670" name="Google Shape;670;p6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38</a:t>
            </a:fld>
            <a:endParaRPr/>
          </a:p>
        </p:txBody>
      </p:sp>
      <p:pic>
        <p:nvPicPr>
          <p:cNvPr id="671" name="Google Shape;671;p6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72" name="Google Shape;672;p6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673" name="Google Shape;673;p62"/>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674" name="Google Shape;674;p62"/>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https://www.tableau.com/learn/training</a:t>
            </a:r>
            <a:endParaRPr sz="1000"/>
          </a:p>
        </p:txBody>
      </p:sp>
      <p:pic>
        <p:nvPicPr>
          <p:cNvPr id="675" name="Google Shape;675;p62"/>
          <p:cNvPicPr preferRelativeResize="0"/>
          <p:nvPr/>
        </p:nvPicPr>
        <p:blipFill>
          <a:blip r:embed="rId6">
            <a:alphaModFix/>
          </a:blip>
          <a:stretch>
            <a:fillRect/>
          </a:stretch>
        </p:blipFill>
        <p:spPr>
          <a:xfrm>
            <a:off x="913238" y="1747063"/>
            <a:ext cx="7317533" cy="4116112"/>
          </a:xfrm>
          <a:prstGeom prst="rect">
            <a:avLst/>
          </a:prstGeom>
          <a:noFill/>
          <a:ln>
            <a:noFill/>
          </a:ln>
        </p:spPr>
      </p:pic>
      <p:cxnSp>
        <p:nvCxnSpPr>
          <p:cNvPr id="676" name="Google Shape;676;p62"/>
          <p:cNvCxnSpPr/>
          <p:nvPr/>
        </p:nvCxnSpPr>
        <p:spPr>
          <a:xfrm rot="10800000" flipH="1">
            <a:off x="1635225" y="2586525"/>
            <a:ext cx="1585800" cy="188400"/>
          </a:xfrm>
          <a:prstGeom prst="straightConnector1">
            <a:avLst/>
          </a:prstGeom>
          <a:noFill/>
          <a:ln w="28575" cap="flat" cmpd="sng">
            <a:solidFill>
              <a:srgbClr val="CC0000"/>
            </a:solidFill>
            <a:prstDash val="solid"/>
            <a:round/>
            <a:headEnd type="none" w="med" len="med"/>
            <a:tailEnd type="triangle" w="med" len="med"/>
          </a:ln>
        </p:spPr>
      </p:cxnSp>
      <p:sp>
        <p:nvSpPr>
          <p:cNvPr id="677" name="Google Shape;677;p62"/>
          <p:cNvSpPr/>
          <p:nvPr/>
        </p:nvSpPr>
        <p:spPr>
          <a:xfrm>
            <a:off x="5728225" y="1367625"/>
            <a:ext cx="2355900" cy="156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Category를 Rows로</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(범주를 행으로)</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1"/>
        <p:cNvGrpSpPr/>
        <p:nvPr/>
      </p:nvGrpSpPr>
      <p:grpSpPr>
        <a:xfrm>
          <a:off x="0" y="0"/>
          <a:ext cx="0" cy="0"/>
          <a:chOff x="0" y="0"/>
          <a:chExt cx="0" cy="0"/>
        </a:xfrm>
      </p:grpSpPr>
      <p:sp>
        <p:nvSpPr>
          <p:cNvPr id="682" name="Google Shape;682;p63"/>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683" name="Google Shape;683;p6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39</a:t>
            </a:fld>
            <a:endParaRPr/>
          </a:p>
        </p:txBody>
      </p:sp>
      <p:pic>
        <p:nvPicPr>
          <p:cNvPr id="684" name="Google Shape;684;p6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85" name="Google Shape;685;p6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686" name="Google Shape;686;p63"/>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pic>
        <p:nvPicPr>
          <p:cNvPr id="688" name="Google Shape;688;p63"/>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689" name="Google Shape;689;p63"/>
          <p:cNvSpPr/>
          <p:nvPr/>
        </p:nvSpPr>
        <p:spPr>
          <a:xfrm>
            <a:off x="5728225" y="1367625"/>
            <a:ext cx="2355900" cy="156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Segment를 Rows로</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(세그먼트를 행으로)</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cxnSp>
        <p:nvCxnSpPr>
          <p:cNvPr id="690" name="Google Shape;690;p63"/>
          <p:cNvCxnSpPr/>
          <p:nvPr/>
        </p:nvCxnSpPr>
        <p:spPr>
          <a:xfrm rot="10800000" flipH="1">
            <a:off x="1635225" y="2537175"/>
            <a:ext cx="1645200" cy="1545900"/>
          </a:xfrm>
          <a:prstGeom prst="straightConnector1">
            <a:avLst/>
          </a:prstGeom>
          <a:noFill/>
          <a:ln w="28575" cap="flat" cmpd="sng">
            <a:solidFill>
              <a:srgbClr val="CC0000"/>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sp>
        <p:nvSpPr>
          <p:cNvPr id="212" name="Google Shape;212;p28"/>
          <p:cNvSpPr/>
          <p:nvPr/>
        </p:nvSpPr>
        <p:spPr>
          <a:xfrm>
            <a:off x="1159525" y="1571575"/>
            <a:ext cx="6924600" cy="38718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214" name="Google Shape;214;p2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a:t>
            </a:fld>
            <a:endParaRPr/>
          </a:p>
        </p:txBody>
      </p:sp>
      <p:pic>
        <p:nvPicPr>
          <p:cNvPr id="215" name="Google Shape;215;p2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16" name="Google Shape;216;p2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sp>
        <p:nvSpPr>
          <p:cNvPr id="217" name="Google Shape;217;p28"/>
          <p:cNvSpPr txBox="1"/>
          <p:nvPr/>
        </p:nvSpPr>
        <p:spPr>
          <a:xfrm>
            <a:off x="733000" y="1040550"/>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latin typeface="맑은 고딕" panose="020B0503020000020004" pitchFamily="50" charset="-127"/>
                <a:ea typeface="맑은 고딕" panose="020B0503020000020004" pitchFamily="50" charset="-127"/>
                <a:cs typeface="Roboto"/>
                <a:sym typeface="Roboto"/>
              </a:rPr>
              <a:t>Tableau Public 실행</a:t>
            </a:r>
            <a:endParaRPr b="1" dirty="0">
              <a:latin typeface="맑은 고딕" panose="020B0503020000020004" pitchFamily="50" charset="-127"/>
              <a:ea typeface="맑은 고딕" panose="020B0503020000020004" pitchFamily="50" charset="-127"/>
              <a:cs typeface="Roboto"/>
              <a:sym typeface="Roboto"/>
            </a:endParaRPr>
          </a:p>
        </p:txBody>
      </p:sp>
      <p:cxnSp>
        <p:nvCxnSpPr>
          <p:cNvPr id="218" name="Google Shape;218;p28"/>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219" name="Google Shape;219;p28"/>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https://www.tableau.com/learn/training</a:t>
            </a:r>
            <a:endParaRPr sz="1000"/>
          </a:p>
        </p:txBody>
      </p:sp>
      <p:sp>
        <p:nvSpPr>
          <p:cNvPr id="220" name="Google Shape;220;p28"/>
          <p:cNvSpPr txBox="1"/>
          <p:nvPr/>
        </p:nvSpPr>
        <p:spPr>
          <a:xfrm>
            <a:off x="1337550" y="1582288"/>
            <a:ext cx="6468900" cy="382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r>
              <a:rPr lang="ko-KR" sz="1200" dirty="0">
                <a:solidFill>
                  <a:srgbClr val="222222"/>
                </a:solidFill>
                <a:latin typeface="맑은 고딕" panose="020B0503020000020004" pitchFamily="50" charset="-127"/>
                <a:ea typeface="맑은 고딕" panose="020B0503020000020004" pitchFamily="50" charset="-127"/>
                <a:cs typeface="Roboto"/>
                <a:sym typeface="Roboto"/>
              </a:rPr>
              <a:t>이번 </a:t>
            </a:r>
            <a:r>
              <a:rPr lang="ko-KR" sz="1800" dirty="0">
                <a:solidFill>
                  <a:srgbClr val="FF0000"/>
                </a:solidFill>
                <a:latin typeface="맑은 고딕" panose="020B0503020000020004" pitchFamily="50" charset="-127"/>
                <a:ea typeface="맑은 고딕" panose="020B0503020000020004" pitchFamily="50" charset="-127"/>
                <a:cs typeface="Roboto"/>
                <a:sym typeface="Roboto"/>
              </a:rPr>
              <a:t>Tableau 실습</a:t>
            </a:r>
            <a:r>
              <a:rPr lang="ko-KR" sz="1200" dirty="0">
                <a:solidFill>
                  <a:srgbClr val="222222"/>
                </a:solidFill>
                <a:latin typeface="맑은 고딕" panose="020B0503020000020004" pitchFamily="50" charset="-127"/>
                <a:ea typeface="맑은 고딕" panose="020B0503020000020004" pitchFamily="50" charset="-127"/>
                <a:cs typeface="Roboto"/>
                <a:sym typeface="Roboto"/>
              </a:rPr>
              <a:t>을 진행하면서 Tableau 통합 문서에 </a:t>
            </a:r>
            <a:r>
              <a:rPr lang="ko-KR" sz="1800" dirty="0">
                <a:solidFill>
                  <a:srgbClr val="FF0000"/>
                </a:solidFill>
                <a:latin typeface="맑은 고딕" panose="020B0503020000020004" pitchFamily="50" charset="-127"/>
                <a:ea typeface="맑은 고딕" panose="020B0503020000020004" pitchFamily="50" charset="-127"/>
                <a:cs typeface="Roboto"/>
                <a:sym typeface="Roboto"/>
              </a:rPr>
              <a:t>여러 개의 보기</a:t>
            </a:r>
            <a:r>
              <a:rPr lang="ko-KR" sz="1200" dirty="0">
                <a:solidFill>
                  <a:srgbClr val="222222"/>
                </a:solidFill>
                <a:latin typeface="맑은 고딕" panose="020B0503020000020004" pitchFamily="50" charset="-127"/>
                <a:ea typeface="맑은 고딕" panose="020B0503020000020004" pitchFamily="50" charset="-127"/>
                <a:cs typeface="Roboto"/>
                <a:sym typeface="Roboto"/>
              </a:rPr>
              <a:t>를 만듭니다. 수행 할 단계와 작업 할 통합 문서는 </a:t>
            </a:r>
            <a:r>
              <a:rPr lang="ko-KR" sz="1800" dirty="0">
                <a:solidFill>
                  <a:srgbClr val="FF0000"/>
                </a:solidFill>
                <a:latin typeface="맑은 고딕" panose="020B0503020000020004" pitchFamily="50" charset="-127"/>
                <a:ea typeface="맑은 고딕" panose="020B0503020000020004" pitchFamily="50" charset="-127"/>
                <a:cs typeface="Roboto"/>
                <a:sym typeface="Roboto"/>
              </a:rPr>
              <a:t>대규모 소매 체인</a:t>
            </a:r>
            <a:r>
              <a:rPr lang="ko-KR" sz="1200" dirty="0">
                <a:solidFill>
                  <a:srgbClr val="222222"/>
                </a:solidFill>
                <a:latin typeface="맑은 고딕" panose="020B0503020000020004" pitchFamily="50" charset="-127"/>
                <a:ea typeface="맑은 고딕" panose="020B0503020000020004" pitchFamily="50" charset="-127"/>
                <a:cs typeface="Roboto"/>
                <a:sym typeface="Roboto"/>
              </a:rPr>
              <a:t>을 위해 본사에서 근무하는 직원에 대한 이야기를 기반으로 합니다. 기업의 </a:t>
            </a:r>
            <a:r>
              <a:rPr lang="ko-KR" sz="1800" dirty="0">
                <a:solidFill>
                  <a:srgbClr val="FF0000"/>
                </a:solidFill>
                <a:latin typeface="맑은 고딕" panose="020B0503020000020004" pitchFamily="50" charset="-127"/>
                <a:ea typeface="맑은 고딕" panose="020B0503020000020004" pitchFamily="50" charset="-127"/>
                <a:cs typeface="Roboto"/>
                <a:sym typeface="Roboto"/>
              </a:rPr>
              <a:t>비즈니스와 성과</a:t>
            </a:r>
            <a:r>
              <a:rPr lang="ko-KR" sz="1200" dirty="0">
                <a:solidFill>
                  <a:srgbClr val="222222"/>
                </a:solidFill>
                <a:latin typeface="맑은 고딕" panose="020B0503020000020004" pitchFamily="50" charset="-127"/>
                <a:ea typeface="맑은 고딕" panose="020B0503020000020004" pitchFamily="50" charset="-127"/>
                <a:cs typeface="Roboto"/>
                <a:sym typeface="Roboto"/>
              </a:rPr>
              <a:t>에 대해 질문하면서 단계별로 이야기가 펼쳐집니다.</a:t>
            </a:r>
            <a:endParaRPr sz="1200" dirty="0">
              <a:solidFill>
                <a:srgbClr val="222222"/>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endParaRPr sz="1200" dirty="0">
              <a:solidFill>
                <a:srgbClr val="222222"/>
              </a:solidFill>
              <a:latin typeface="맑은 고딕" panose="020B0503020000020004" pitchFamily="50" charset="-127"/>
              <a:ea typeface="맑은 고딕" panose="020B0503020000020004" pitchFamily="50" charset="-127"/>
              <a:cs typeface="Roboto"/>
              <a:sym typeface="Roboto"/>
            </a:endParaRPr>
          </a:p>
          <a:p>
            <a:pPr marL="0" marR="25400" lvl="0" indent="0" algn="l" rtl="0">
              <a:lnSpc>
                <a:spcPct val="150000"/>
              </a:lnSpc>
              <a:spcBef>
                <a:spcPts val="0"/>
              </a:spcBef>
              <a:spcAft>
                <a:spcPts val="0"/>
              </a:spcAft>
              <a:buNone/>
            </a:pPr>
            <a:r>
              <a:rPr lang="ko-KR" sz="1200" dirty="0">
                <a:solidFill>
                  <a:srgbClr val="222222"/>
                </a:solidFill>
                <a:latin typeface="맑은 고딕" panose="020B0503020000020004" pitchFamily="50" charset="-127"/>
                <a:ea typeface="맑은 고딕" panose="020B0503020000020004" pitchFamily="50" charset="-127"/>
                <a:cs typeface="Roboto"/>
                <a:sym typeface="Roboto"/>
              </a:rPr>
              <a:t>Tableau 에서 데이터에 연결하는 방법을 배우게 됩니다. </a:t>
            </a:r>
            <a:r>
              <a:rPr lang="ko-KR" sz="1800" dirty="0">
                <a:solidFill>
                  <a:srgbClr val="FF0000"/>
                </a:solidFill>
                <a:latin typeface="맑은 고딕" panose="020B0503020000020004" pitchFamily="50" charset="-127"/>
                <a:ea typeface="맑은 고딕" panose="020B0503020000020004" pitchFamily="50" charset="-127"/>
                <a:cs typeface="Roboto"/>
                <a:sym typeface="Roboto"/>
              </a:rPr>
              <a:t>유용한 전망</a:t>
            </a:r>
            <a:r>
              <a:rPr lang="ko-KR" sz="1200" dirty="0">
                <a:solidFill>
                  <a:srgbClr val="222222"/>
                </a:solidFill>
                <a:latin typeface="맑은 고딕" panose="020B0503020000020004" pitchFamily="50" charset="-127"/>
                <a:ea typeface="맑은 고딕" panose="020B0503020000020004" pitchFamily="50" charset="-127"/>
                <a:cs typeface="Roboto"/>
                <a:sym typeface="Roboto"/>
              </a:rPr>
              <a:t>을 만들고, 제시하고, 공유 할 수 있습니다. 실습 후 </a:t>
            </a:r>
            <a:r>
              <a:rPr lang="ko-KR" sz="1800" dirty="0">
                <a:solidFill>
                  <a:srgbClr val="FF0000"/>
                </a:solidFill>
                <a:latin typeface="맑은 고딕" panose="020B0503020000020004" pitchFamily="50" charset="-127"/>
                <a:ea typeface="맑은 고딕" panose="020B0503020000020004" pitchFamily="50" charset="-127"/>
                <a:cs typeface="Roboto"/>
                <a:sym typeface="Roboto"/>
              </a:rPr>
              <a:t>핵심 기능</a:t>
            </a:r>
            <a:r>
              <a:rPr lang="ko-KR" sz="1200" dirty="0">
                <a:solidFill>
                  <a:srgbClr val="222222"/>
                </a:solidFill>
                <a:latin typeface="맑은 고딕" panose="020B0503020000020004" pitchFamily="50" charset="-127"/>
                <a:ea typeface="맑은 고딕" panose="020B0503020000020004" pitchFamily="50" charset="-127"/>
                <a:cs typeface="Roboto"/>
                <a:sym typeface="Roboto"/>
              </a:rPr>
              <a:t>을 적용 할 수 있습니다.</a:t>
            </a:r>
            <a:endParaRPr sz="1200" dirty="0">
              <a:solidFill>
                <a:srgbClr val="222222"/>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endParaRPr sz="1200" dirty="0">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4"/>
        <p:cNvGrpSpPr/>
        <p:nvPr/>
      </p:nvGrpSpPr>
      <p:grpSpPr>
        <a:xfrm>
          <a:off x="0" y="0"/>
          <a:ext cx="0" cy="0"/>
          <a:chOff x="0" y="0"/>
          <a:chExt cx="0" cy="0"/>
        </a:xfrm>
      </p:grpSpPr>
      <p:sp>
        <p:nvSpPr>
          <p:cNvPr id="695" name="Google Shape;695;p64"/>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696" name="Google Shape;696;p6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40</a:t>
            </a:fld>
            <a:endParaRPr/>
          </a:p>
        </p:txBody>
      </p:sp>
      <p:pic>
        <p:nvPicPr>
          <p:cNvPr id="697" name="Google Shape;697;p6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98" name="Google Shape;698;p6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699" name="Google Shape;699;p64"/>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700" name="Google Shape;700;p64"/>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https://www.tableau.com/learn/training</a:t>
            </a:r>
            <a:endParaRPr sz="1000"/>
          </a:p>
        </p:txBody>
      </p:sp>
      <p:pic>
        <p:nvPicPr>
          <p:cNvPr id="701" name="Google Shape;701;p64"/>
          <p:cNvPicPr preferRelativeResize="0"/>
          <p:nvPr/>
        </p:nvPicPr>
        <p:blipFill>
          <a:blip r:embed="rId6">
            <a:alphaModFix/>
          </a:blip>
          <a:stretch>
            <a:fillRect/>
          </a:stretch>
        </p:blipFill>
        <p:spPr>
          <a:xfrm>
            <a:off x="913238" y="1741950"/>
            <a:ext cx="7317533" cy="4116112"/>
          </a:xfrm>
          <a:prstGeom prst="rect">
            <a:avLst/>
          </a:prstGeom>
          <a:noFill/>
          <a:ln>
            <a:noFill/>
          </a:ln>
        </p:spPr>
      </p:pic>
      <p:sp>
        <p:nvSpPr>
          <p:cNvPr id="702" name="Google Shape;702;p64"/>
          <p:cNvSpPr/>
          <p:nvPr/>
        </p:nvSpPr>
        <p:spPr>
          <a:xfrm>
            <a:off x="5728225" y="1367625"/>
            <a:ext cx="2355900" cy="156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Quantity를 Column으로</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(수량을 열로)</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cxnSp>
        <p:nvCxnSpPr>
          <p:cNvPr id="703" name="Google Shape;703;p64"/>
          <p:cNvCxnSpPr/>
          <p:nvPr/>
        </p:nvCxnSpPr>
        <p:spPr>
          <a:xfrm rot="10800000" flipH="1">
            <a:off x="1516300" y="2358525"/>
            <a:ext cx="1526100" cy="2428200"/>
          </a:xfrm>
          <a:prstGeom prst="straightConnector1">
            <a:avLst/>
          </a:prstGeom>
          <a:noFill/>
          <a:ln w="28575" cap="flat" cmpd="sng">
            <a:solidFill>
              <a:srgbClr val="CC0000"/>
            </a:solidFill>
            <a:prstDash val="solid"/>
            <a:round/>
            <a:headEnd type="none" w="med" len="med"/>
            <a:tailEnd type="triangl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7"/>
        <p:cNvGrpSpPr/>
        <p:nvPr/>
      </p:nvGrpSpPr>
      <p:grpSpPr>
        <a:xfrm>
          <a:off x="0" y="0"/>
          <a:ext cx="0" cy="0"/>
          <a:chOff x="0" y="0"/>
          <a:chExt cx="0" cy="0"/>
        </a:xfrm>
      </p:grpSpPr>
      <p:sp>
        <p:nvSpPr>
          <p:cNvPr id="708" name="Google Shape;708;p65"/>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709" name="Google Shape;709;p6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41</a:t>
            </a:fld>
            <a:endParaRPr/>
          </a:p>
        </p:txBody>
      </p:sp>
      <p:pic>
        <p:nvPicPr>
          <p:cNvPr id="710" name="Google Shape;710;p6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11" name="Google Shape;711;p6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712" name="Google Shape;712;p65"/>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pic>
        <p:nvPicPr>
          <p:cNvPr id="714" name="Google Shape;714;p65"/>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715" name="Google Shape;715;p65"/>
          <p:cNvSpPr/>
          <p:nvPr/>
        </p:nvSpPr>
        <p:spPr>
          <a:xfrm>
            <a:off x="5728225" y="1367625"/>
            <a:ext cx="2355900" cy="156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Market을 Column으로</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(시장을 열로)</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cxnSp>
        <p:nvCxnSpPr>
          <p:cNvPr id="716" name="Google Shape;716;p65"/>
          <p:cNvCxnSpPr/>
          <p:nvPr/>
        </p:nvCxnSpPr>
        <p:spPr>
          <a:xfrm rot="10800000" flipH="1">
            <a:off x="1575750" y="2378575"/>
            <a:ext cx="1575600" cy="634200"/>
          </a:xfrm>
          <a:prstGeom prst="straightConnector1">
            <a:avLst/>
          </a:prstGeom>
          <a:noFill/>
          <a:ln w="28575" cap="flat" cmpd="sng">
            <a:solidFill>
              <a:srgbClr val="CC0000"/>
            </a:solidFill>
            <a:prstDash val="solid"/>
            <a:round/>
            <a:headEnd type="none" w="med" len="med"/>
            <a:tailEnd type="triangl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0"/>
        <p:cNvGrpSpPr/>
        <p:nvPr/>
      </p:nvGrpSpPr>
      <p:grpSpPr>
        <a:xfrm>
          <a:off x="0" y="0"/>
          <a:ext cx="0" cy="0"/>
          <a:chOff x="0" y="0"/>
          <a:chExt cx="0" cy="0"/>
        </a:xfrm>
      </p:grpSpPr>
      <p:sp>
        <p:nvSpPr>
          <p:cNvPr id="721" name="Google Shape;721;p66"/>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722" name="Google Shape;722;p6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42</a:t>
            </a:fld>
            <a:endParaRPr/>
          </a:p>
        </p:txBody>
      </p:sp>
      <p:pic>
        <p:nvPicPr>
          <p:cNvPr id="723" name="Google Shape;723;p6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24" name="Google Shape;724;p6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725" name="Google Shape;725;p66"/>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727" name="Google Shape;727;p66"/>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색상 입히기</a:t>
            </a:r>
            <a:endParaRPr b="1">
              <a:solidFill>
                <a:srgbClr val="1C4587"/>
              </a:solidFill>
            </a:endParaRPr>
          </a:p>
        </p:txBody>
      </p:sp>
      <p:pic>
        <p:nvPicPr>
          <p:cNvPr id="728" name="Google Shape;728;p66"/>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729" name="Google Shape;729;p66"/>
          <p:cNvSpPr/>
          <p:nvPr/>
        </p:nvSpPr>
        <p:spPr>
          <a:xfrm>
            <a:off x="5728225" y="1367625"/>
            <a:ext cx="2355900" cy="156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Market을 Color로</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(시장을 색상으로)</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cxnSp>
        <p:nvCxnSpPr>
          <p:cNvPr id="730" name="Google Shape;730;p66"/>
          <p:cNvCxnSpPr/>
          <p:nvPr/>
        </p:nvCxnSpPr>
        <p:spPr>
          <a:xfrm>
            <a:off x="1595575" y="3002850"/>
            <a:ext cx="594600" cy="515400"/>
          </a:xfrm>
          <a:prstGeom prst="straightConnector1">
            <a:avLst/>
          </a:prstGeom>
          <a:noFill/>
          <a:ln w="28575" cap="flat" cmpd="sng">
            <a:solidFill>
              <a:srgbClr val="CC0000"/>
            </a:solidFill>
            <a:prstDash val="solid"/>
            <a:round/>
            <a:headEnd type="none" w="med" len="med"/>
            <a:tailEnd type="triangl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4"/>
        <p:cNvGrpSpPr/>
        <p:nvPr/>
      </p:nvGrpSpPr>
      <p:grpSpPr>
        <a:xfrm>
          <a:off x="0" y="0"/>
          <a:ext cx="0" cy="0"/>
          <a:chOff x="0" y="0"/>
          <a:chExt cx="0" cy="0"/>
        </a:xfrm>
      </p:grpSpPr>
      <p:sp>
        <p:nvSpPr>
          <p:cNvPr id="735" name="Google Shape;735;p67"/>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736" name="Google Shape;736;p6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43</a:t>
            </a:fld>
            <a:endParaRPr/>
          </a:p>
        </p:txBody>
      </p:sp>
      <p:pic>
        <p:nvPicPr>
          <p:cNvPr id="737" name="Google Shape;737;p6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38" name="Google Shape;738;p6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739" name="Google Shape;739;p67"/>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741" name="Google Shape;741;p67"/>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색상을 통한 데이터 분석</a:t>
            </a:r>
            <a:endParaRPr b="1">
              <a:solidFill>
                <a:srgbClr val="1C4587"/>
              </a:solidFill>
            </a:endParaRPr>
          </a:p>
        </p:txBody>
      </p:sp>
      <p:pic>
        <p:nvPicPr>
          <p:cNvPr id="742" name="Google Shape;742;p67"/>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743" name="Google Shape;743;p67"/>
          <p:cNvSpPr/>
          <p:nvPr/>
        </p:nvSpPr>
        <p:spPr>
          <a:xfrm>
            <a:off x="564900" y="1367625"/>
            <a:ext cx="2355900" cy="28938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Category, 고객 세그먼트, 시장별로 판매량을 표시하여 Tableau 영업팀의 실적을 확인할 수 있는 비주얼라이제이션을 간편하게 만들 수 있습니다. </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그러면 이처럼 아프리카가 Tableau의 신흥 시장이라는 것을 바로 확인할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68"/>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749" name="Google Shape;749;p6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44</a:t>
            </a:fld>
            <a:endParaRPr/>
          </a:p>
        </p:txBody>
      </p:sp>
      <p:pic>
        <p:nvPicPr>
          <p:cNvPr id="750" name="Google Shape;750;p6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51" name="Google Shape;751;p6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752" name="Google Shape;752;p68"/>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754" name="Google Shape;754;p68"/>
          <p:cNvSpPr txBox="1"/>
          <p:nvPr/>
        </p:nvSpPr>
        <p:spPr>
          <a:xfrm>
            <a:off x="905475" y="1385675"/>
            <a:ext cx="7497000" cy="42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800" dirty="0">
                <a:latin typeface="맑은 고딕" panose="020B0503020000020004" pitchFamily="50" charset="-127"/>
                <a:ea typeface="맑은 고딕" panose="020B0503020000020004" pitchFamily="50" charset="-127"/>
                <a:cs typeface="Roboto"/>
                <a:sym typeface="Roboto"/>
              </a:rPr>
              <a:t>Options</a:t>
            </a:r>
            <a:endParaRPr sz="1800" dirty="0">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p>
          <a:p>
            <a:pPr marL="0" lvl="0" indent="0" algn="l" rtl="0">
              <a:spcBef>
                <a:spcPts val="0"/>
              </a:spcBef>
              <a:spcAft>
                <a:spcPts val="0"/>
              </a:spcAft>
              <a:buNone/>
            </a:pPr>
            <a:r>
              <a:rPr lang="ko-KR" dirty="0"/>
              <a:t>Mouse over - 상세 정보</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ko-KR" dirty="0"/>
              <a:t>Label - show label (using Marks)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ko-KR" dirty="0"/>
              <a:t>Color - Show color on Category / Show color on Segment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ko-KR" dirty="0"/>
              <a:t>Drag &amp; Drop -  추가(add), 이동(move), 삭제(</a:t>
            </a:r>
            <a:r>
              <a:rPr lang="ko-KR" dirty="0">
                <a:solidFill>
                  <a:schemeClr val="dk1"/>
                </a:solidFill>
              </a:rPr>
              <a:t>remove)</a:t>
            </a:r>
            <a:endParaRPr dirty="0"/>
          </a:p>
          <a:p>
            <a:pPr marL="0" lvl="0" indent="0" algn="l" rtl="0">
              <a:spcBef>
                <a:spcPts val="0"/>
              </a:spcBef>
              <a:spcAft>
                <a:spcPts val="0"/>
              </a:spcAft>
              <a:buNone/>
            </a:pPr>
            <a:r>
              <a:rPr lang="ko-KR" dirty="0"/>
              <a:t>*Rows에 있는 Category vs Dimensions에 있는 Category</a:t>
            </a:r>
            <a:endParaRPr dirty="0"/>
          </a:p>
          <a:p>
            <a:pPr marL="0" lvl="0" indent="0" algn="l" rtl="0">
              <a:spcBef>
                <a:spcPts val="0"/>
              </a:spcBef>
              <a:spcAft>
                <a:spcPts val="0"/>
              </a:spcAft>
              <a:buNone/>
            </a:pPr>
            <a:r>
              <a:rPr lang="ko-KR" dirty="0"/>
              <a:t>*삭제 - 아래로 드래그</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ko-KR" dirty="0"/>
              <a:t>Toolbar에 ‘T’ Icon - label이 보여짐</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ko-KR" dirty="0"/>
              <a:t>Filter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ko-KR" dirty="0"/>
              <a:t>Pages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ko-KR" dirty="0"/>
              <a:t>Self - page, filter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8"/>
        <p:cNvGrpSpPr/>
        <p:nvPr/>
      </p:nvGrpSpPr>
      <p:grpSpPr>
        <a:xfrm>
          <a:off x="0" y="0"/>
          <a:ext cx="0" cy="0"/>
          <a:chOff x="0" y="0"/>
          <a:chExt cx="0" cy="0"/>
        </a:xfrm>
      </p:grpSpPr>
      <p:sp>
        <p:nvSpPr>
          <p:cNvPr id="759" name="Google Shape;759;p69"/>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760" name="Google Shape;760;p6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45</a:t>
            </a:fld>
            <a:endParaRPr/>
          </a:p>
        </p:txBody>
      </p:sp>
      <p:pic>
        <p:nvPicPr>
          <p:cNvPr id="761" name="Google Shape;761;p6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62" name="Google Shape;762;p6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763" name="Google Shape;763;p69"/>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765" name="Google Shape;765;p69"/>
          <p:cNvSpPr txBox="1"/>
          <p:nvPr/>
        </p:nvSpPr>
        <p:spPr>
          <a:xfrm>
            <a:off x="905475" y="1385675"/>
            <a:ext cx="7497000" cy="42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800" dirty="0">
                <a:latin typeface="맑은 고딕" panose="020B0503020000020004" pitchFamily="50" charset="-127"/>
                <a:ea typeface="맑은 고딕" panose="020B0503020000020004" pitchFamily="50" charset="-127"/>
                <a:cs typeface="Roboto"/>
                <a:sym typeface="Roboto"/>
              </a:rPr>
              <a:t>Options</a:t>
            </a:r>
            <a:endParaRPr sz="1800" dirty="0">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p>
          <a:p>
            <a:pPr marL="0" lvl="0" indent="0" algn="l" rtl="0">
              <a:spcBef>
                <a:spcPts val="0"/>
              </a:spcBef>
              <a:spcAft>
                <a:spcPts val="0"/>
              </a:spcAft>
              <a:buNone/>
            </a:pPr>
            <a:r>
              <a:rPr lang="ko-KR" dirty="0"/>
              <a:t>Annotate - 항상보여지는 노트</a:t>
            </a:r>
            <a:endParaRPr dirty="0"/>
          </a:p>
          <a:p>
            <a:pPr marL="457200" lvl="0" indent="-317500" algn="l" rtl="0">
              <a:spcBef>
                <a:spcPts val="0"/>
              </a:spcBef>
              <a:spcAft>
                <a:spcPts val="0"/>
              </a:spcAft>
              <a:buSzPts val="1400"/>
              <a:buChar char="-"/>
            </a:pPr>
            <a:r>
              <a:rPr lang="ko-KR" dirty="0"/>
              <a:t>Mark</a:t>
            </a:r>
            <a:endParaRPr dirty="0"/>
          </a:p>
          <a:p>
            <a:pPr marL="457200" lvl="0" indent="-317500" algn="l" rtl="0">
              <a:spcBef>
                <a:spcPts val="0"/>
              </a:spcBef>
              <a:spcAft>
                <a:spcPts val="0"/>
              </a:spcAft>
              <a:buSzPts val="1400"/>
              <a:buChar char="-"/>
            </a:pPr>
            <a:r>
              <a:rPr lang="ko-KR" dirty="0"/>
              <a:t>Point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ko-KR" dirty="0"/>
              <a:t>Keep Only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ko-KR" dirty="0"/>
              <a:t>Exclusive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ko-KR" dirty="0"/>
              <a:t>Edit Filter (on Market)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9"/>
        <p:cNvGrpSpPr/>
        <p:nvPr/>
      </p:nvGrpSpPr>
      <p:grpSpPr>
        <a:xfrm>
          <a:off x="0" y="0"/>
          <a:ext cx="0" cy="0"/>
          <a:chOff x="0" y="0"/>
          <a:chExt cx="0" cy="0"/>
        </a:xfrm>
      </p:grpSpPr>
      <p:sp>
        <p:nvSpPr>
          <p:cNvPr id="770" name="Google Shape;770;p70"/>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771" name="Google Shape;771;p7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46</a:t>
            </a:fld>
            <a:endParaRPr/>
          </a:p>
        </p:txBody>
      </p:sp>
      <p:pic>
        <p:nvPicPr>
          <p:cNvPr id="772" name="Google Shape;772;p7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73" name="Google Shape;773;p7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774" name="Google Shape;774;p70"/>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776" name="Google Shape;776;p70"/>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Dimensions &amp; Measures</a:t>
            </a:r>
            <a:endParaRPr b="1">
              <a:solidFill>
                <a:srgbClr val="1C4587"/>
              </a:solidFill>
            </a:endParaRPr>
          </a:p>
        </p:txBody>
      </p:sp>
      <p:pic>
        <p:nvPicPr>
          <p:cNvPr id="777" name="Google Shape;777;p70"/>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778" name="Google Shape;778;p70"/>
          <p:cNvSpPr/>
          <p:nvPr/>
        </p:nvSpPr>
        <p:spPr>
          <a:xfrm>
            <a:off x="5728225" y="1367625"/>
            <a:ext cx="2355900" cy="1992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왼쪽의 이 데이터 패널에서 해당 필드를 가져온 것을 알 수 있습니다. 이는 Excel 시트의 열 제목을 나타나는 차원과 측정값으로 나누어져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
        <p:nvSpPr>
          <p:cNvPr id="779" name="Google Shape;779;p70"/>
          <p:cNvSpPr txBox="1"/>
          <p:nvPr/>
        </p:nvSpPr>
        <p:spPr>
          <a:xfrm>
            <a:off x="1476650" y="2309150"/>
            <a:ext cx="12783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solidFill>
                  <a:srgbClr val="CC0000"/>
                </a:solidFill>
                <a:latin typeface="맑은 고딕" panose="020B0503020000020004" pitchFamily="50" charset="-127"/>
                <a:ea typeface="맑은 고딕" panose="020B0503020000020004" pitchFamily="50" charset="-127"/>
                <a:cs typeface="Roboto"/>
                <a:sym typeface="Roboto"/>
              </a:rPr>
              <a:t>Dimensions (차원)</a:t>
            </a:r>
            <a:endParaRPr b="1" dirty="0">
              <a:solidFill>
                <a:srgbClr val="CC0000"/>
              </a:solidFill>
              <a:latin typeface="맑은 고딕" panose="020B0503020000020004" pitchFamily="50" charset="-127"/>
              <a:ea typeface="맑은 고딕" panose="020B0503020000020004" pitchFamily="50" charset="-127"/>
              <a:cs typeface="Roboto"/>
              <a:sym typeface="Roboto"/>
            </a:endParaRPr>
          </a:p>
        </p:txBody>
      </p:sp>
      <p:sp>
        <p:nvSpPr>
          <p:cNvPr id="780" name="Google Shape;780;p70"/>
          <p:cNvSpPr txBox="1"/>
          <p:nvPr/>
        </p:nvSpPr>
        <p:spPr>
          <a:xfrm>
            <a:off x="1420925" y="4216863"/>
            <a:ext cx="12783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solidFill>
                  <a:srgbClr val="CC0000"/>
                </a:solidFill>
                <a:latin typeface="맑은 고딕" panose="020B0503020000020004" pitchFamily="50" charset="-127"/>
                <a:ea typeface="맑은 고딕" panose="020B0503020000020004" pitchFamily="50" charset="-127"/>
                <a:cs typeface="Roboto"/>
                <a:sym typeface="Roboto"/>
              </a:rPr>
              <a:t>Measures (측정값)</a:t>
            </a:r>
            <a:endParaRPr b="1" dirty="0">
              <a:solidFill>
                <a:srgbClr val="CC0000"/>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4"/>
        <p:cNvGrpSpPr/>
        <p:nvPr/>
      </p:nvGrpSpPr>
      <p:grpSpPr>
        <a:xfrm>
          <a:off x="0" y="0"/>
          <a:ext cx="0" cy="0"/>
          <a:chOff x="0" y="0"/>
          <a:chExt cx="0" cy="0"/>
        </a:xfrm>
      </p:grpSpPr>
      <p:sp>
        <p:nvSpPr>
          <p:cNvPr id="785" name="Google Shape;785;p71"/>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786" name="Google Shape;786;p7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47</a:t>
            </a:fld>
            <a:endParaRPr/>
          </a:p>
        </p:txBody>
      </p:sp>
      <p:pic>
        <p:nvPicPr>
          <p:cNvPr id="787" name="Google Shape;787;p7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88" name="Google Shape;788;p7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789" name="Google Shape;789;p71"/>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791" name="Google Shape;791;p71"/>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Dimensions &amp; Measures</a:t>
            </a:r>
            <a:endParaRPr b="1">
              <a:solidFill>
                <a:srgbClr val="1C4587"/>
              </a:solidFill>
            </a:endParaRPr>
          </a:p>
        </p:txBody>
      </p:sp>
      <p:pic>
        <p:nvPicPr>
          <p:cNvPr id="792" name="Google Shape;792;p71"/>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793" name="Google Shape;793;p71"/>
          <p:cNvSpPr/>
          <p:nvPr/>
        </p:nvSpPr>
        <p:spPr>
          <a:xfrm>
            <a:off x="5538575" y="2879575"/>
            <a:ext cx="2355900" cy="29835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반면에 측정값(</a:t>
            </a:r>
            <a:r>
              <a:rPr lang="ko-KR" sz="1000" dirty="0">
                <a:solidFill>
                  <a:schemeClr val="dk1"/>
                </a:solidFill>
              </a:rPr>
              <a:t>Measures)</a:t>
            </a:r>
            <a:r>
              <a:rPr lang="ko-KR" sz="1200" dirty="0">
                <a:solidFill>
                  <a:schemeClr val="dk1"/>
                </a:solidFill>
                <a:latin typeface="맑은 고딕" panose="020B0503020000020004" pitchFamily="50" charset="-127"/>
                <a:ea typeface="맑은 고딕" panose="020B0503020000020004" pitchFamily="50" charset="-127"/>
                <a:cs typeface="Roboto"/>
                <a:sym typeface="Roboto"/>
              </a:rPr>
              <a:t>은 측정치(</a:t>
            </a:r>
            <a:r>
              <a:rPr lang="ko-KR" sz="1000" dirty="0">
                <a:solidFill>
                  <a:schemeClr val="dk1"/>
                </a:solidFill>
              </a:rPr>
              <a:t>metrics</a:t>
            </a:r>
            <a:r>
              <a:rPr lang="ko-KR" sz="1200" dirty="0">
                <a:solidFill>
                  <a:schemeClr val="dk1"/>
                </a:solidFill>
                <a:latin typeface="맑은 고딕" panose="020B0503020000020004" pitchFamily="50" charset="-127"/>
                <a:ea typeface="맑은 고딕" panose="020B0503020000020004" pitchFamily="50" charset="-127"/>
                <a:cs typeface="Roboto"/>
                <a:sym typeface="Roboto"/>
              </a:rPr>
              <a:t>)이며 분석할 숫자에 해당됩니다. 측정값은 연속형인(</a:t>
            </a:r>
            <a:r>
              <a:rPr lang="ko-KR" sz="1000" dirty="0">
                <a:solidFill>
                  <a:schemeClr val="dk1"/>
                </a:solidFill>
              </a:rPr>
              <a:t>continuous)</a:t>
            </a:r>
            <a:r>
              <a:rPr lang="ko-KR" sz="1200" dirty="0">
                <a:solidFill>
                  <a:schemeClr val="dk1"/>
                </a:solidFill>
                <a:latin typeface="맑은 고딕" panose="020B0503020000020004" pitchFamily="50" charset="-127"/>
                <a:ea typeface="맑은 고딕" panose="020B0503020000020004" pitchFamily="50" charset="-127"/>
                <a:cs typeface="Roboto"/>
                <a:sym typeface="Roboto"/>
              </a:rPr>
              <a:t> 경우가 많습니다. 연속형 필드는 차트에 축을 만들며 알약 모양은 초록색으로 표시됩니다.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
        <p:nvSpPr>
          <p:cNvPr id="794" name="Google Shape;794;p71"/>
          <p:cNvSpPr txBox="1"/>
          <p:nvPr/>
        </p:nvSpPr>
        <p:spPr>
          <a:xfrm>
            <a:off x="1476650" y="2309150"/>
            <a:ext cx="12783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solidFill>
                  <a:srgbClr val="CC0000"/>
                </a:solidFill>
                <a:latin typeface="맑은 고딕" panose="020B0503020000020004" pitchFamily="50" charset="-127"/>
                <a:ea typeface="맑은 고딕" panose="020B0503020000020004" pitchFamily="50" charset="-127"/>
                <a:cs typeface="Roboto"/>
                <a:sym typeface="Roboto"/>
              </a:rPr>
              <a:t>Dimensions (차원)</a:t>
            </a:r>
            <a:endParaRPr b="1" dirty="0">
              <a:solidFill>
                <a:srgbClr val="CC0000"/>
              </a:solidFill>
              <a:latin typeface="맑은 고딕" panose="020B0503020000020004" pitchFamily="50" charset="-127"/>
              <a:ea typeface="맑은 고딕" panose="020B0503020000020004" pitchFamily="50" charset="-127"/>
              <a:cs typeface="Roboto"/>
              <a:sym typeface="Roboto"/>
            </a:endParaRPr>
          </a:p>
        </p:txBody>
      </p:sp>
      <p:sp>
        <p:nvSpPr>
          <p:cNvPr id="795" name="Google Shape;795;p71"/>
          <p:cNvSpPr txBox="1"/>
          <p:nvPr/>
        </p:nvSpPr>
        <p:spPr>
          <a:xfrm>
            <a:off x="1420925" y="4216863"/>
            <a:ext cx="12783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solidFill>
                  <a:srgbClr val="CC0000"/>
                </a:solidFill>
                <a:latin typeface="맑은 고딕" panose="020B0503020000020004" pitchFamily="50" charset="-127"/>
                <a:ea typeface="맑은 고딕" panose="020B0503020000020004" pitchFamily="50" charset="-127"/>
                <a:cs typeface="Roboto"/>
                <a:sym typeface="Roboto"/>
              </a:rPr>
              <a:t>Measures (측정값)</a:t>
            </a:r>
            <a:endParaRPr b="1" dirty="0">
              <a:solidFill>
                <a:srgbClr val="CC0000"/>
              </a:solidFill>
              <a:latin typeface="맑은 고딕" panose="020B0503020000020004" pitchFamily="50" charset="-127"/>
              <a:ea typeface="맑은 고딕" panose="020B0503020000020004" pitchFamily="50" charset="-127"/>
              <a:cs typeface="Roboto"/>
              <a:sym typeface="Roboto"/>
            </a:endParaRPr>
          </a:p>
        </p:txBody>
      </p:sp>
      <p:sp>
        <p:nvSpPr>
          <p:cNvPr id="796" name="Google Shape;796;p71"/>
          <p:cNvSpPr/>
          <p:nvPr/>
        </p:nvSpPr>
        <p:spPr>
          <a:xfrm>
            <a:off x="2699225" y="2781800"/>
            <a:ext cx="2355900" cy="30648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차원(</a:t>
            </a:r>
            <a:r>
              <a:rPr lang="ko-KR" sz="1000" dirty="0">
                <a:solidFill>
                  <a:schemeClr val="dk1"/>
                </a:solidFill>
              </a:rPr>
              <a:t>Dimensions)</a:t>
            </a:r>
            <a:r>
              <a:rPr lang="ko-KR" sz="1200" dirty="0">
                <a:solidFill>
                  <a:schemeClr val="dk1"/>
                </a:solidFill>
                <a:latin typeface="맑은 고딕" panose="020B0503020000020004" pitchFamily="50" charset="-127"/>
                <a:ea typeface="맑은 고딕" panose="020B0503020000020004" pitchFamily="50" charset="-127"/>
                <a:cs typeface="Roboto"/>
                <a:sym typeface="Roboto"/>
              </a:rPr>
              <a:t>은 범주(</a:t>
            </a:r>
            <a:r>
              <a:rPr lang="ko-KR" sz="1000" dirty="0">
                <a:solidFill>
                  <a:schemeClr val="dk1"/>
                </a:solidFill>
              </a:rPr>
              <a:t>categorical)</a:t>
            </a:r>
            <a:r>
              <a:rPr lang="ko-KR" sz="1200" dirty="0">
                <a:solidFill>
                  <a:schemeClr val="dk1"/>
                </a:solidFill>
                <a:latin typeface="맑은 고딕" panose="020B0503020000020004" pitchFamily="50" charset="-127"/>
                <a:ea typeface="맑은 고딕" panose="020B0503020000020004" pitchFamily="50" charset="-127"/>
                <a:cs typeface="Roboto"/>
                <a:sym typeface="Roboto"/>
              </a:rPr>
              <a:t> 필드이며 이 경우에는 날짜, 고객 및 범주가 필드에 해당됩니다. 이러한 필드는 숫자 데이터를 분류하고 분석하는 데 사용할 필드입니다. 차원은 차원형인(</a:t>
            </a:r>
            <a:r>
              <a:rPr lang="ko-KR" sz="1000" dirty="0">
                <a:solidFill>
                  <a:schemeClr val="dk1"/>
                </a:solidFill>
              </a:rPr>
              <a:t>discrete)</a:t>
            </a:r>
            <a:r>
              <a:rPr lang="ko-KR" sz="1200" dirty="0">
                <a:solidFill>
                  <a:schemeClr val="dk1"/>
                </a:solidFill>
                <a:latin typeface="맑은 고딕" panose="020B0503020000020004" pitchFamily="50" charset="-127"/>
                <a:ea typeface="맑은 고딕" panose="020B0503020000020004" pitchFamily="50" charset="-127"/>
                <a:cs typeface="Roboto"/>
                <a:sym typeface="Roboto"/>
              </a:rPr>
              <a:t> 경우가 많습니다. 차원형(</a:t>
            </a:r>
            <a:r>
              <a:rPr lang="ko-KR" sz="1000" dirty="0">
                <a:solidFill>
                  <a:schemeClr val="dk1"/>
                </a:solidFill>
              </a:rPr>
              <a:t>discrete)</a:t>
            </a:r>
            <a:r>
              <a:rPr lang="ko-KR" sz="1200" dirty="0">
                <a:solidFill>
                  <a:schemeClr val="dk1"/>
                </a:solidFill>
                <a:latin typeface="맑은 고딕" panose="020B0503020000020004" pitchFamily="50" charset="-127"/>
                <a:ea typeface="맑은 고딕" panose="020B0503020000020004" pitchFamily="50" charset="-127"/>
                <a:cs typeface="Roboto"/>
                <a:sym typeface="Roboto"/>
              </a:rPr>
              <a:t> 필드는 차트에 레이블을 만들며 데이터 패널 및 뷰에서 파란색으로 표시됩니다.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
        <p:nvSpPr>
          <p:cNvPr id="797" name="Google Shape;797;p71"/>
          <p:cNvSpPr txBox="1"/>
          <p:nvPr/>
        </p:nvSpPr>
        <p:spPr>
          <a:xfrm>
            <a:off x="3238025" y="1407675"/>
            <a:ext cx="12783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solidFill>
                  <a:srgbClr val="CC0000"/>
                </a:solidFill>
                <a:latin typeface="맑은 고딕" panose="020B0503020000020004" pitchFamily="50" charset="-127"/>
                <a:ea typeface="맑은 고딕" panose="020B0503020000020004" pitchFamily="50" charset="-127"/>
                <a:cs typeface="Roboto"/>
                <a:sym typeface="Roboto"/>
              </a:rPr>
              <a:t>Dimensions (Blue)</a:t>
            </a:r>
            <a:endParaRPr b="1" dirty="0">
              <a:solidFill>
                <a:srgbClr val="CC0000"/>
              </a:solidFill>
              <a:latin typeface="맑은 고딕" panose="020B0503020000020004" pitchFamily="50" charset="-127"/>
              <a:ea typeface="맑은 고딕" panose="020B0503020000020004" pitchFamily="50" charset="-127"/>
              <a:cs typeface="Roboto"/>
              <a:sym typeface="Roboto"/>
            </a:endParaRPr>
          </a:p>
        </p:txBody>
      </p:sp>
      <p:sp>
        <p:nvSpPr>
          <p:cNvPr id="798" name="Google Shape;798;p71"/>
          <p:cNvSpPr txBox="1"/>
          <p:nvPr/>
        </p:nvSpPr>
        <p:spPr>
          <a:xfrm>
            <a:off x="4805200" y="1407675"/>
            <a:ext cx="12783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solidFill>
                  <a:srgbClr val="CC0000"/>
                </a:solidFill>
                <a:latin typeface="맑은 고딕" panose="020B0503020000020004" pitchFamily="50" charset="-127"/>
                <a:ea typeface="맑은 고딕" panose="020B0503020000020004" pitchFamily="50" charset="-127"/>
                <a:cs typeface="Roboto"/>
                <a:sym typeface="Roboto"/>
              </a:rPr>
              <a:t>Measures (Green)</a:t>
            </a:r>
            <a:endParaRPr b="1" dirty="0">
              <a:solidFill>
                <a:srgbClr val="CC0000"/>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2"/>
        <p:cNvGrpSpPr/>
        <p:nvPr/>
      </p:nvGrpSpPr>
      <p:grpSpPr>
        <a:xfrm>
          <a:off x="0" y="0"/>
          <a:ext cx="0" cy="0"/>
          <a:chOff x="0" y="0"/>
          <a:chExt cx="0" cy="0"/>
        </a:xfrm>
      </p:grpSpPr>
      <p:sp>
        <p:nvSpPr>
          <p:cNvPr id="803" name="Google Shape;803;p72"/>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804" name="Google Shape;804;p7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48</a:t>
            </a:fld>
            <a:endParaRPr/>
          </a:p>
        </p:txBody>
      </p:sp>
      <p:pic>
        <p:nvPicPr>
          <p:cNvPr id="805" name="Google Shape;805;p7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06" name="Google Shape;806;p7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807" name="Google Shape;807;p72"/>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72"/>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C4587"/>
                </a:solidFill>
              </a:rPr>
              <a:t>Work Sheet 클리어</a:t>
            </a:r>
            <a:endParaRPr b="1">
              <a:solidFill>
                <a:srgbClr val="1C4587"/>
              </a:solidFill>
            </a:endParaRPr>
          </a:p>
        </p:txBody>
      </p:sp>
      <p:pic>
        <p:nvPicPr>
          <p:cNvPr id="810" name="Google Shape;810;p72"/>
          <p:cNvPicPr preferRelativeResize="0"/>
          <p:nvPr/>
        </p:nvPicPr>
        <p:blipFill>
          <a:blip r:embed="rId5">
            <a:alphaModFix/>
          </a:blip>
          <a:stretch>
            <a:fillRect/>
          </a:stretch>
        </p:blipFill>
        <p:spPr>
          <a:xfrm>
            <a:off x="913238" y="1747063"/>
            <a:ext cx="7317533" cy="4116112"/>
          </a:xfrm>
          <a:prstGeom prst="rect">
            <a:avLst/>
          </a:prstGeom>
          <a:noFill/>
          <a:ln>
            <a:noFill/>
          </a:ln>
        </p:spPr>
      </p:pic>
      <p:pic>
        <p:nvPicPr>
          <p:cNvPr id="811" name="Google Shape;811;p72"/>
          <p:cNvPicPr preferRelativeResize="0"/>
          <p:nvPr/>
        </p:nvPicPr>
        <p:blipFill>
          <a:blip r:embed="rId6">
            <a:alphaModFix/>
          </a:blip>
          <a:stretch>
            <a:fillRect/>
          </a:stretch>
        </p:blipFill>
        <p:spPr>
          <a:xfrm>
            <a:off x="3422825" y="1870500"/>
            <a:ext cx="1159705" cy="937625"/>
          </a:xfrm>
          <a:prstGeom prst="rect">
            <a:avLst/>
          </a:prstGeom>
          <a:noFill/>
          <a:ln>
            <a:noFill/>
          </a:ln>
        </p:spPr>
      </p:pic>
      <p:sp>
        <p:nvSpPr>
          <p:cNvPr id="812" name="Google Shape;812;p72"/>
          <p:cNvSpPr/>
          <p:nvPr/>
        </p:nvSpPr>
        <p:spPr>
          <a:xfrm>
            <a:off x="2953300" y="1982075"/>
            <a:ext cx="297300" cy="3024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2"/>
          <p:cNvSpPr/>
          <p:nvPr/>
        </p:nvSpPr>
        <p:spPr>
          <a:xfrm>
            <a:off x="3422825" y="1870500"/>
            <a:ext cx="1149300" cy="10332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4" name="Google Shape;814;p72"/>
          <p:cNvCxnSpPr>
            <a:stCxn id="812" idx="2"/>
          </p:cNvCxnSpPr>
          <p:nvPr/>
        </p:nvCxnSpPr>
        <p:spPr>
          <a:xfrm>
            <a:off x="3101950" y="2284475"/>
            <a:ext cx="336900" cy="629100"/>
          </a:xfrm>
          <a:prstGeom prst="straightConnector1">
            <a:avLst/>
          </a:prstGeom>
          <a:noFill/>
          <a:ln w="19050" cap="flat" cmpd="sng">
            <a:solidFill>
              <a:srgbClr val="CC0000"/>
            </a:solidFill>
            <a:prstDash val="solid"/>
            <a:round/>
            <a:headEnd type="none" w="med" len="med"/>
            <a:tailEnd type="none" w="med" len="med"/>
          </a:ln>
        </p:spPr>
      </p:cxnSp>
      <p:cxnSp>
        <p:nvCxnSpPr>
          <p:cNvPr id="815" name="Google Shape;815;p72"/>
          <p:cNvCxnSpPr/>
          <p:nvPr/>
        </p:nvCxnSpPr>
        <p:spPr>
          <a:xfrm rot="10800000" flipH="1">
            <a:off x="3101950" y="1873175"/>
            <a:ext cx="336900" cy="108900"/>
          </a:xfrm>
          <a:prstGeom prst="straightConnector1">
            <a:avLst/>
          </a:prstGeom>
          <a:noFill/>
          <a:ln w="19050" cap="flat" cmpd="sng">
            <a:solidFill>
              <a:srgbClr val="CC0000"/>
            </a:solidFill>
            <a:prstDash val="solid"/>
            <a:round/>
            <a:headEnd type="none" w="med" len="med"/>
            <a:tailEnd type="none" w="med" len="med"/>
          </a:ln>
        </p:spPr>
      </p:cxnSp>
      <p:sp>
        <p:nvSpPr>
          <p:cNvPr id="816" name="Google Shape;816;p72"/>
          <p:cNvSpPr/>
          <p:nvPr/>
        </p:nvSpPr>
        <p:spPr>
          <a:xfrm>
            <a:off x="5728225" y="1367625"/>
            <a:ext cx="2355900" cy="1992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이제 Work Sheet 를 클리어 하고 총 매출 수를 알아보려는 경우를 가정해 보겠습니다.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0"/>
        <p:cNvGrpSpPr/>
        <p:nvPr/>
      </p:nvGrpSpPr>
      <p:grpSpPr>
        <a:xfrm>
          <a:off x="0" y="0"/>
          <a:ext cx="0" cy="0"/>
          <a:chOff x="0" y="0"/>
          <a:chExt cx="0" cy="0"/>
        </a:xfrm>
      </p:grpSpPr>
      <p:sp>
        <p:nvSpPr>
          <p:cNvPr id="821" name="Google Shape;821;p73"/>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822" name="Google Shape;822;p7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49</a:t>
            </a:fld>
            <a:endParaRPr/>
          </a:p>
        </p:txBody>
      </p:sp>
      <p:pic>
        <p:nvPicPr>
          <p:cNvPr id="823" name="Google Shape;823;p7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24" name="Google Shape;824;p7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825" name="Google Shape;825;p73"/>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827" name="Google Shape;827;p73"/>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C4587"/>
                </a:solidFill>
              </a:rPr>
              <a:t>날짜 데이터</a:t>
            </a:r>
            <a:endParaRPr b="1">
              <a:solidFill>
                <a:srgbClr val="1C4587"/>
              </a:solidFill>
            </a:endParaRPr>
          </a:p>
        </p:txBody>
      </p:sp>
      <p:pic>
        <p:nvPicPr>
          <p:cNvPr id="828" name="Google Shape;828;p73"/>
          <p:cNvPicPr preferRelativeResize="0"/>
          <p:nvPr/>
        </p:nvPicPr>
        <p:blipFill>
          <a:blip r:embed="rId5">
            <a:alphaModFix/>
          </a:blip>
          <a:stretch>
            <a:fillRect/>
          </a:stretch>
        </p:blipFill>
        <p:spPr>
          <a:xfrm>
            <a:off x="1317850" y="1538126"/>
            <a:ext cx="6610476" cy="4421799"/>
          </a:xfrm>
          <a:prstGeom prst="rect">
            <a:avLst/>
          </a:prstGeom>
          <a:noFill/>
          <a:ln>
            <a:noFill/>
          </a:ln>
        </p:spPr>
      </p:pic>
      <p:sp>
        <p:nvSpPr>
          <p:cNvPr id="829" name="Google Shape;829;p73"/>
          <p:cNvSpPr/>
          <p:nvPr/>
        </p:nvSpPr>
        <p:spPr>
          <a:xfrm>
            <a:off x="5728225" y="1367625"/>
            <a:ext cx="2355900" cy="22794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날짜 데이터는 기본값으로 연도로 표시 됩니다. </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왼쪽의 + 표시를 클릭하여 하위 데이터를 추가 하거나 오른쪽 클릭을 하여 표시 설정을 월, 일 등으로 변경가능합니다.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sp>
        <p:nvSpPr>
          <p:cNvPr id="225" name="Google Shape;225;p29"/>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226" name="Google Shape;226;p2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a:t>
            </a:fld>
            <a:endParaRPr/>
          </a:p>
        </p:txBody>
      </p:sp>
      <p:pic>
        <p:nvPicPr>
          <p:cNvPr id="227" name="Google Shape;227;p2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28" name="Google Shape;228;p2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sp>
        <p:nvSpPr>
          <p:cNvPr id="229" name="Google Shape;229;p29"/>
          <p:cNvSpPr txBox="1"/>
          <p:nvPr/>
        </p:nvSpPr>
        <p:spPr>
          <a:xfrm>
            <a:off x="733000" y="1040550"/>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latin typeface="맑은 고딕" panose="020B0503020000020004" pitchFamily="50" charset="-127"/>
                <a:ea typeface="맑은 고딕" panose="020B0503020000020004" pitchFamily="50" charset="-127"/>
                <a:cs typeface="Roboto"/>
                <a:sym typeface="Roboto"/>
              </a:rPr>
              <a:t>Tableau Public 실행</a:t>
            </a:r>
            <a:endParaRPr b="1" dirty="0">
              <a:latin typeface="맑은 고딕" panose="020B0503020000020004" pitchFamily="50" charset="-127"/>
              <a:ea typeface="맑은 고딕" panose="020B0503020000020004" pitchFamily="50" charset="-127"/>
              <a:cs typeface="Roboto"/>
              <a:sym typeface="Roboto"/>
            </a:endParaRPr>
          </a:p>
        </p:txBody>
      </p:sp>
      <p:cxnSp>
        <p:nvCxnSpPr>
          <p:cNvPr id="230" name="Google Shape;230;p29"/>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pic>
        <p:nvPicPr>
          <p:cNvPr id="231" name="Google Shape;231;p29"/>
          <p:cNvPicPr preferRelativeResize="0"/>
          <p:nvPr/>
        </p:nvPicPr>
        <p:blipFill>
          <a:blip r:embed="rId5">
            <a:alphaModFix/>
          </a:blip>
          <a:stretch>
            <a:fillRect/>
          </a:stretch>
        </p:blipFill>
        <p:spPr>
          <a:xfrm>
            <a:off x="765900" y="1659075"/>
            <a:ext cx="7612192" cy="4281858"/>
          </a:xfrm>
          <a:prstGeom prst="rect">
            <a:avLst/>
          </a:prstGeom>
          <a:noFill/>
          <a:ln>
            <a:noFill/>
          </a:ln>
        </p:spPr>
      </p:pic>
      <p:sp>
        <p:nvSpPr>
          <p:cNvPr id="232" name="Google Shape;232;p29"/>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6"/>
              </a:rPr>
              <a:t>https://www.tableau.com/learn/training</a:t>
            </a:r>
            <a:endParaRPr sz="1000"/>
          </a:p>
        </p:txBody>
      </p:sp>
      <p:sp>
        <p:nvSpPr>
          <p:cNvPr id="233" name="Google Shape;233;p29"/>
          <p:cNvSpPr/>
          <p:nvPr/>
        </p:nvSpPr>
        <p:spPr>
          <a:xfrm>
            <a:off x="5728225" y="1367625"/>
            <a:ext cx="2355900" cy="24975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txBox="1"/>
          <p:nvPr/>
        </p:nvSpPr>
        <p:spPr>
          <a:xfrm>
            <a:off x="5738125" y="1655050"/>
            <a:ext cx="2346000" cy="192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1200" dirty="0">
                <a:latin typeface="맑은 고딕" panose="020B0503020000020004" pitchFamily="50" charset="-127"/>
                <a:ea typeface="맑은 고딕" panose="020B0503020000020004" pitchFamily="50" charset="-127"/>
                <a:cs typeface="Roboto"/>
                <a:sym typeface="Roboto"/>
              </a:rPr>
              <a:t>이 화면이 시작 화면입니다. </a:t>
            </a: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latin typeface="맑은 고딕" panose="020B0503020000020004" pitchFamily="50" charset="-127"/>
                <a:ea typeface="맑은 고딕" panose="020B0503020000020004" pitchFamily="50" charset="-127"/>
                <a:cs typeface="Roboto"/>
                <a:sym typeface="Roboto"/>
              </a:rPr>
              <a:t>여기서 새 데이터를 연결하거나 </a:t>
            </a: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latin typeface="맑은 고딕" panose="020B0503020000020004" pitchFamily="50" charset="-127"/>
                <a:ea typeface="맑은 고딕" panose="020B0503020000020004" pitchFamily="50" charset="-127"/>
                <a:cs typeface="Roboto"/>
                <a:sym typeface="Roboto"/>
              </a:rPr>
              <a:t>저장된 데이터 원본에 연결하거나 </a:t>
            </a: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latin typeface="맑은 고딕" panose="020B0503020000020004" pitchFamily="50" charset="-127"/>
                <a:ea typeface="맑은 고딕" panose="020B0503020000020004" pitchFamily="50" charset="-127"/>
                <a:cs typeface="Roboto"/>
                <a:sym typeface="Roboto"/>
              </a:rPr>
              <a:t>최근에 사용한 통합 문서를 열 수 있습니다.</a:t>
            </a:r>
            <a:endParaRPr sz="1200" dirty="0">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3"/>
        <p:cNvGrpSpPr/>
        <p:nvPr/>
      </p:nvGrpSpPr>
      <p:grpSpPr>
        <a:xfrm>
          <a:off x="0" y="0"/>
          <a:ext cx="0" cy="0"/>
          <a:chOff x="0" y="0"/>
          <a:chExt cx="0" cy="0"/>
        </a:xfrm>
      </p:grpSpPr>
      <p:sp>
        <p:nvSpPr>
          <p:cNvPr id="834" name="Google Shape;834;p74"/>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835" name="Google Shape;835;p7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50</a:t>
            </a:fld>
            <a:endParaRPr/>
          </a:p>
        </p:txBody>
      </p:sp>
      <p:pic>
        <p:nvPicPr>
          <p:cNvPr id="836" name="Google Shape;836;p7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37" name="Google Shape;837;p7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838" name="Google Shape;838;p74"/>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839" name="Google Shape;839;p74"/>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https://www.tableau.com/learn/training</a:t>
            </a:r>
            <a:endParaRPr sz="1000"/>
          </a:p>
        </p:txBody>
      </p:sp>
      <p:sp>
        <p:nvSpPr>
          <p:cNvPr id="840" name="Google Shape;840;p74"/>
          <p:cNvSpPr txBox="1"/>
          <p:nvPr/>
        </p:nvSpPr>
        <p:spPr>
          <a:xfrm>
            <a:off x="733000" y="1040625"/>
            <a:ext cx="7497900" cy="439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2400" b="1">
                <a:solidFill>
                  <a:srgbClr val="1F447D"/>
                </a:solidFill>
              </a:rPr>
              <a:t>Exercise</a:t>
            </a:r>
            <a:endParaRPr sz="2400" b="1">
              <a:solidFill>
                <a:srgbClr val="1F447D"/>
              </a:solidFill>
            </a:endParaRPr>
          </a:p>
          <a:p>
            <a:pPr marL="0" lvl="0" indent="0" algn="l" rtl="0">
              <a:lnSpc>
                <a:spcPct val="115000"/>
              </a:lnSpc>
              <a:spcBef>
                <a:spcPts val="0"/>
              </a:spcBef>
              <a:spcAft>
                <a:spcPts val="0"/>
              </a:spcAft>
              <a:buNone/>
            </a:pPr>
            <a:r>
              <a:rPr lang="ko-KR" sz="2400" b="1">
                <a:solidFill>
                  <a:srgbClr val="1F447D"/>
                </a:solidFill>
              </a:rPr>
              <a:t>월간 매출 보고서 준비</a:t>
            </a:r>
            <a:endParaRPr sz="2400" b="1">
              <a:solidFill>
                <a:srgbClr val="1F447D"/>
              </a:solidFill>
            </a:endParaRPr>
          </a:p>
          <a:p>
            <a:pPr marL="0" lvl="0" indent="0" algn="l" rtl="0">
              <a:lnSpc>
                <a:spcPct val="115000"/>
              </a:lnSpc>
              <a:spcBef>
                <a:spcPts val="0"/>
              </a:spcBef>
              <a:spcAft>
                <a:spcPts val="0"/>
              </a:spcAft>
              <a:buNone/>
            </a:pPr>
            <a:endParaRPr>
              <a:solidFill>
                <a:srgbClr val="1F447D"/>
              </a:solidFill>
            </a:endParaRPr>
          </a:p>
          <a:p>
            <a:pPr marL="0" lvl="0" indent="0" algn="l" rtl="0">
              <a:lnSpc>
                <a:spcPct val="115000"/>
              </a:lnSpc>
              <a:spcBef>
                <a:spcPts val="0"/>
              </a:spcBef>
              <a:spcAft>
                <a:spcPts val="0"/>
              </a:spcAft>
              <a:buNone/>
            </a:pPr>
            <a:endParaRPr>
              <a:solidFill>
                <a:srgbClr val="1F447D"/>
              </a:solidFill>
            </a:endParaRPr>
          </a:p>
          <a:p>
            <a:pPr marL="457200" lvl="0" indent="-317500" algn="l" rtl="0">
              <a:lnSpc>
                <a:spcPct val="115000"/>
              </a:lnSpc>
              <a:spcBef>
                <a:spcPts val="0"/>
              </a:spcBef>
              <a:spcAft>
                <a:spcPts val="0"/>
              </a:spcAft>
              <a:buClr>
                <a:srgbClr val="1F447D"/>
              </a:buClr>
              <a:buSzPts val="1400"/>
              <a:buAutoNum type="alphaUcPeriod"/>
            </a:pPr>
            <a:r>
              <a:rPr lang="ko-KR">
                <a:solidFill>
                  <a:srgbClr val="1F447D"/>
                </a:solidFill>
              </a:rPr>
              <a:t>월별 매출액 보고서를 만들어 봅니다.</a:t>
            </a:r>
            <a:endParaRPr>
              <a:solidFill>
                <a:srgbClr val="1F447D"/>
              </a:solidFill>
            </a:endParaRPr>
          </a:p>
          <a:p>
            <a:pPr marL="0" lvl="0" indent="0" algn="l" rtl="0">
              <a:lnSpc>
                <a:spcPct val="115000"/>
              </a:lnSpc>
              <a:spcBef>
                <a:spcPts val="0"/>
              </a:spcBef>
              <a:spcAft>
                <a:spcPts val="0"/>
              </a:spcAft>
              <a:buNone/>
            </a:pPr>
            <a:endParaRPr>
              <a:solidFill>
                <a:srgbClr val="1F447D"/>
              </a:solidFill>
            </a:endParaRPr>
          </a:p>
          <a:p>
            <a:pPr marL="457200" lvl="0" indent="-317500" algn="l" rtl="0">
              <a:lnSpc>
                <a:spcPct val="115000"/>
              </a:lnSpc>
              <a:spcBef>
                <a:spcPts val="0"/>
              </a:spcBef>
              <a:spcAft>
                <a:spcPts val="0"/>
              </a:spcAft>
              <a:buClr>
                <a:srgbClr val="1F447D"/>
              </a:buClr>
              <a:buSzPts val="1400"/>
              <a:buAutoNum type="alphaUcPeriod"/>
            </a:pPr>
            <a:r>
              <a:rPr lang="ko-KR">
                <a:solidFill>
                  <a:srgbClr val="1F447D"/>
                </a:solidFill>
              </a:rPr>
              <a:t>연간대비 월별 매출액 보고서를 만들어 봅니다.</a:t>
            </a:r>
            <a:endParaRPr>
              <a:solidFill>
                <a:srgbClr val="1F447D"/>
              </a:solidFill>
            </a:endParaRPr>
          </a:p>
          <a:p>
            <a:pPr marL="0" lvl="0" indent="0" algn="l" rtl="0">
              <a:lnSpc>
                <a:spcPct val="115000"/>
              </a:lnSpc>
              <a:spcBef>
                <a:spcPts val="0"/>
              </a:spcBef>
              <a:spcAft>
                <a:spcPts val="0"/>
              </a:spcAft>
              <a:buNone/>
            </a:pPr>
            <a:endParaRPr>
              <a:solidFill>
                <a:srgbClr val="1F447D"/>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4"/>
        <p:cNvGrpSpPr/>
        <p:nvPr/>
      </p:nvGrpSpPr>
      <p:grpSpPr>
        <a:xfrm>
          <a:off x="0" y="0"/>
          <a:ext cx="0" cy="0"/>
          <a:chOff x="0" y="0"/>
          <a:chExt cx="0" cy="0"/>
        </a:xfrm>
      </p:grpSpPr>
      <p:sp>
        <p:nvSpPr>
          <p:cNvPr id="845" name="Google Shape;845;p75"/>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846" name="Google Shape;846;p7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51</a:t>
            </a:fld>
            <a:endParaRPr/>
          </a:p>
        </p:txBody>
      </p:sp>
      <p:pic>
        <p:nvPicPr>
          <p:cNvPr id="847" name="Google Shape;847;p7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48" name="Google Shape;848;p7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849" name="Google Shape;849;p75"/>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pic>
        <p:nvPicPr>
          <p:cNvPr id="851" name="Google Shape;851;p75"/>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852" name="Google Shape;852;p75"/>
          <p:cNvSpPr/>
          <p:nvPr/>
        </p:nvSpPr>
        <p:spPr>
          <a:xfrm>
            <a:off x="5728225" y="1367625"/>
            <a:ext cx="2355900" cy="23091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이제 Work Sheet 를 클리어 하고 총 매출 수를 알아보려는 경우를 가정해 보겠습니다.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매출을 뷰에 배치해 보겠습니다.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cxnSp>
        <p:nvCxnSpPr>
          <p:cNvPr id="853" name="Google Shape;853;p75"/>
          <p:cNvCxnSpPr/>
          <p:nvPr/>
        </p:nvCxnSpPr>
        <p:spPr>
          <a:xfrm rot="10800000" flipH="1">
            <a:off x="1476650" y="4737075"/>
            <a:ext cx="1555800" cy="188400"/>
          </a:xfrm>
          <a:prstGeom prst="straightConnector1">
            <a:avLst/>
          </a:prstGeom>
          <a:noFill/>
          <a:ln w="28575" cap="flat" cmpd="sng">
            <a:solidFill>
              <a:srgbClr val="CC0000"/>
            </a:solidFill>
            <a:prstDash val="solid"/>
            <a:round/>
            <a:headEnd type="none" w="med" len="med"/>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7"/>
        <p:cNvGrpSpPr/>
        <p:nvPr/>
      </p:nvGrpSpPr>
      <p:grpSpPr>
        <a:xfrm>
          <a:off x="0" y="0"/>
          <a:ext cx="0" cy="0"/>
          <a:chOff x="0" y="0"/>
          <a:chExt cx="0" cy="0"/>
        </a:xfrm>
      </p:grpSpPr>
      <p:sp>
        <p:nvSpPr>
          <p:cNvPr id="858" name="Google Shape;858;p76"/>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859" name="Google Shape;859;p7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52</a:t>
            </a:fld>
            <a:endParaRPr/>
          </a:p>
        </p:txBody>
      </p:sp>
      <p:pic>
        <p:nvPicPr>
          <p:cNvPr id="860" name="Google Shape;860;p7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61" name="Google Shape;861;p7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862" name="Google Shape;862;p76"/>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76"/>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매출의 합계</a:t>
            </a:r>
            <a:endParaRPr b="1">
              <a:solidFill>
                <a:srgbClr val="1C4587"/>
              </a:solidFill>
            </a:endParaRPr>
          </a:p>
        </p:txBody>
      </p:sp>
      <p:pic>
        <p:nvPicPr>
          <p:cNvPr id="865" name="Google Shape;865;p76"/>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866" name="Google Shape;866;p76"/>
          <p:cNvSpPr/>
          <p:nvPr/>
        </p:nvSpPr>
        <p:spPr>
          <a:xfrm>
            <a:off x="5728225" y="1367625"/>
            <a:ext cx="2355900" cy="1992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Tableau에서 데이터베이스를 검색하여 매출의 합계라는 하나의 결과를 반환하는 것을 알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0"/>
        <p:cNvGrpSpPr/>
        <p:nvPr/>
      </p:nvGrpSpPr>
      <p:grpSpPr>
        <a:xfrm>
          <a:off x="0" y="0"/>
          <a:ext cx="0" cy="0"/>
          <a:chOff x="0" y="0"/>
          <a:chExt cx="0" cy="0"/>
        </a:xfrm>
      </p:grpSpPr>
      <p:sp>
        <p:nvSpPr>
          <p:cNvPr id="871" name="Google Shape;871;p77"/>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872" name="Google Shape;872;p7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53</a:t>
            </a:fld>
            <a:endParaRPr/>
          </a:p>
        </p:txBody>
      </p:sp>
      <p:pic>
        <p:nvPicPr>
          <p:cNvPr id="873" name="Google Shape;873;p7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74" name="Google Shape;874;p7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875" name="Google Shape;875;p77"/>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877" name="Google Shape;877;p77"/>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매출의 합계</a:t>
            </a:r>
            <a:endParaRPr b="1">
              <a:solidFill>
                <a:srgbClr val="1C4587"/>
              </a:solidFill>
            </a:endParaRPr>
          </a:p>
        </p:txBody>
      </p:sp>
      <p:pic>
        <p:nvPicPr>
          <p:cNvPr id="878" name="Google Shape;878;p77"/>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879" name="Google Shape;879;p77"/>
          <p:cNvSpPr/>
          <p:nvPr/>
        </p:nvSpPr>
        <p:spPr>
          <a:xfrm>
            <a:off x="5728225" y="1367625"/>
            <a:ext cx="2355900" cy="1992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이 회사의 매출은 $1,250만이 약간 넘습니다.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3"/>
        <p:cNvGrpSpPr/>
        <p:nvPr/>
      </p:nvGrpSpPr>
      <p:grpSpPr>
        <a:xfrm>
          <a:off x="0" y="0"/>
          <a:ext cx="0" cy="0"/>
          <a:chOff x="0" y="0"/>
          <a:chExt cx="0" cy="0"/>
        </a:xfrm>
      </p:grpSpPr>
      <p:sp>
        <p:nvSpPr>
          <p:cNvPr id="884" name="Google Shape;884;p78"/>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885" name="Google Shape;885;p7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54</a:t>
            </a:fld>
            <a:endParaRPr/>
          </a:p>
        </p:txBody>
      </p:sp>
      <p:pic>
        <p:nvPicPr>
          <p:cNvPr id="886" name="Google Shape;886;p7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87" name="Google Shape;887;p7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888" name="Google Shape;888;p78"/>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890" name="Google Shape;890;p78"/>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날짜별 분류</a:t>
            </a:r>
            <a:endParaRPr b="1">
              <a:solidFill>
                <a:srgbClr val="1C4587"/>
              </a:solidFill>
            </a:endParaRPr>
          </a:p>
        </p:txBody>
      </p:sp>
      <p:pic>
        <p:nvPicPr>
          <p:cNvPr id="891" name="Google Shape;891;p78"/>
          <p:cNvPicPr preferRelativeResize="0"/>
          <p:nvPr/>
        </p:nvPicPr>
        <p:blipFill>
          <a:blip r:embed="rId5">
            <a:alphaModFix/>
          </a:blip>
          <a:stretch>
            <a:fillRect/>
          </a:stretch>
        </p:blipFill>
        <p:spPr>
          <a:xfrm>
            <a:off x="913238" y="1747063"/>
            <a:ext cx="7317533" cy="4116112"/>
          </a:xfrm>
          <a:prstGeom prst="rect">
            <a:avLst/>
          </a:prstGeom>
          <a:noFill/>
          <a:ln>
            <a:noFill/>
          </a:ln>
        </p:spPr>
      </p:pic>
      <p:cxnSp>
        <p:nvCxnSpPr>
          <p:cNvPr id="892" name="Google Shape;892;p78"/>
          <p:cNvCxnSpPr/>
          <p:nvPr/>
        </p:nvCxnSpPr>
        <p:spPr>
          <a:xfrm rot="10800000" flipH="1">
            <a:off x="1674850" y="2755175"/>
            <a:ext cx="1932600" cy="356700"/>
          </a:xfrm>
          <a:prstGeom prst="straightConnector1">
            <a:avLst/>
          </a:prstGeom>
          <a:noFill/>
          <a:ln w="19050" cap="flat" cmpd="sng">
            <a:solidFill>
              <a:srgbClr val="CC0000"/>
            </a:solidFill>
            <a:prstDash val="solid"/>
            <a:round/>
            <a:headEnd type="none" w="med" len="med"/>
            <a:tailEnd type="triangle" w="med" len="med"/>
          </a:ln>
        </p:spPr>
      </p:cxnSp>
      <p:sp>
        <p:nvSpPr>
          <p:cNvPr id="893" name="Google Shape;893;p78"/>
          <p:cNvSpPr/>
          <p:nvPr/>
        </p:nvSpPr>
        <p:spPr>
          <a:xfrm>
            <a:off x="5728225" y="1367625"/>
            <a:ext cx="2355900" cy="1992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이 정보를 시간별로 </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보려는 경우 주문 날짜를 </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뷰 상단으로 드래그할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7"/>
        <p:cNvGrpSpPr/>
        <p:nvPr/>
      </p:nvGrpSpPr>
      <p:grpSpPr>
        <a:xfrm>
          <a:off x="0" y="0"/>
          <a:ext cx="0" cy="0"/>
          <a:chOff x="0" y="0"/>
          <a:chExt cx="0" cy="0"/>
        </a:xfrm>
      </p:grpSpPr>
      <p:sp>
        <p:nvSpPr>
          <p:cNvPr id="898" name="Google Shape;898;p79"/>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899" name="Google Shape;899;p7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55</a:t>
            </a:fld>
            <a:endParaRPr/>
          </a:p>
        </p:txBody>
      </p:sp>
      <p:pic>
        <p:nvPicPr>
          <p:cNvPr id="900" name="Google Shape;900;p7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01" name="Google Shape;901;p7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902" name="Google Shape;902;p79"/>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903" name="Google Shape;903;p79"/>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https://www.tableau.com/learn/training</a:t>
            </a:r>
            <a:endParaRPr sz="1000"/>
          </a:p>
        </p:txBody>
      </p:sp>
      <p:sp>
        <p:nvSpPr>
          <p:cNvPr id="904" name="Google Shape;904;p79"/>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연간 View</a:t>
            </a:r>
            <a:endParaRPr b="1">
              <a:solidFill>
                <a:srgbClr val="1C4587"/>
              </a:solidFill>
            </a:endParaRPr>
          </a:p>
        </p:txBody>
      </p:sp>
      <p:pic>
        <p:nvPicPr>
          <p:cNvPr id="905" name="Google Shape;905;p79"/>
          <p:cNvPicPr preferRelativeResize="0"/>
          <p:nvPr/>
        </p:nvPicPr>
        <p:blipFill>
          <a:blip r:embed="rId6">
            <a:alphaModFix/>
          </a:blip>
          <a:stretch>
            <a:fillRect/>
          </a:stretch>
        </p:blipFill>
        <p:spPr>
          <a:xfrm>
            <a:off x="913238" y="1747063"/>
            <a:ext cx="7317533" cy="4116112"/>
          </a:xfrm>
          <a:prstGeom prst="rect">
            <a:avLst/>
          </a:prstGeom>
          <a:noFill/>
          <a:ln>
            <a:noFill/>
          </a:ln>
        </p:spPr>
      </p:pic>
      <p:sp>
        <p:nvSpPr>
          <p:cNvPr id="906" name="Google Shape;906;p79"/>
          <p:cNvSpPr/>
          <p:nvPr/>
        </p:nvSpPr>
        <p:spPr>
          <a:xfrm>
            <a:off x="5728225" y="1367625"/>
            <a:ext cx="2355900" cy="1992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Tableau Desktop은 연간 수준으로 날짜를 수집합니다.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0"/>
        <p:cNvGrpSpPr/>
        <p:nvPr/>
      </p:nvGrpSpPr>
      <p:grpSpPr>
        <a:xfrm>
          <a:off x="0" y="0"/>
          <a:ext cx="0" cy="0"/>
          <a:chOff x="0" y="0"/>
          <a:chExt cx="0" cy="0"/>
        </a:xfrm>
      </p:grpSpPr>
      <p:sp>
        <p:nvSpPr>
          <p:cNvPr id="911" name="Google Shape;911;p80"/>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912" name="Google Shape;912;p8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56</a:t>
            </a:fld>
            <a:endParaRPr/>
          </a:p>
        </p:txBody>
      </p:sp>
      <p:pic>
        <p:nvPicPr>
          <p:cNvPr id="913" name="Google Shape;913;p8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14" name="Google Shape;914;p8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915" name="Google Shape;915;p80"/>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917" name="Google Shape;917;p80"/>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Dimension 확장</a:t>
            </a:r>
            <a:endParaRPr b="1">
              <a:solidFill>
                <a:srgbClr val="1C4587"/>
              </a:solidFill>
            </a:endParaRPr>
          </a:p>
        </p:txBody>
      </p:sp>
      <p:pic>
        <p:nvPicPr>
          <p:cNvPr id="918" name="Google Shape;918;p80"/>
          <p:cNvPicPr preferRelativeResize="0"/>
          <p:nvPr/>
        </p:nvPicPr>
        <p:blipFill>
          <a:blip r:embed="rId5">
            <a:alphaModFix/>
          </a:blip>
          <a:stretch>
            <a:fillRect/>
          </a:stretch>
        </p:blipFill>
        <p:spPr>
          <a:xfrm>
            <a:off x="913238" y="1747063"/>
            <a:ext cx="7317533" cy="4116112"/>
          </a:xfrm>
          <a:prstGeom prst="rect">
            <a:avLst/>
          </a:prstGeom>
          <a:noFill/>
          <a:ln>
            <a:noFill/>
          </a:ln>
        </p:spPr>
      </p:pic>
      <p:pic>
        <p:nvPicPr>
          <p:cNvPr id="919" name="Google Shape;919;p80"/>
          <p:cNvPicPr preferRelativeResize="0"/>
          <p:nvPr/>
        </p:nvPicPr>
        <p:blipFill>
          <a:blip r:embed="rId6">
            <a:alphaModFix/>
          </a:blip>
          <a:stretch>
            <a:fillRect/>
          </a:stretch>
        </p:blipFill>
        <p:spPr>
          <a:xfrm>
            <a:off x="913238" y="1747063"/>
            <a:ext cx="7317533" cy="4116112"/>
          </a:xfrm>
          <a:prstGeom prst="rect">
            <a:avLst/>
          </a:prstGeom>
          <a:noFill/>
          <a:ln>
            <a:noFill/>
          </a:ln>
        </p:spPr>
      </p:pic>
      <p:sp>
        <p:nvSpPr>
          <p:cNvPr id="920" name="Google Shape;920;p80"/>
          <p:cNvSpPr/>
          <p:nvPr/>
        </p:nvSpPr>
        <p:spPr>
          <a:xfrm>
            <a:off x="5728225" y="1367625"/>
            <a:ext cx="2355900" cy="1992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더하기(+) 기호를 사용해서 연간 데이터를 확장할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cxnSp>
        <p:nvCxnSpPr>
          <p:cNvPr id="921" name="Google Shape;921;p80"/>
          <p:cNvCxnSpPr/>
          <p:nvPr/>
        </p:nvCxnSpPr>
        <p:spPr>
          <a:xfrm rot="10800000" flipH="1">
            <a:off x="2893850" y="2378375"/>
            <a:ext cx="693600" cy="456000"/>
          </a:xfrm>
          <a:prstGeom prst="straightConnector1">
            <a:avLst/>
          </a:prstGeom>
          <a:noFill/>
          <a:ln w="19050" cap="flat" cmpd="sng">
            <a:solidFill>
              <a:srgbClr val="CC0000"/>
            </a:solidFill>
            <a:prstDash val="solid"/>
            <a:round/>
            <a:headEnd type="none" w="med" len="med"/>
            <a:tailEnd type="triangle" w="med" len="med"/>
          </a:ln>
        </p:spPr>
      </p:cxnSp>
      <p:sp>
        <p:nvSpPr>
          <p:cNvPr id="922" name="Google Shape;922;p80"/>
          <p:cNvSpPr/>
          <p:nvPr/>
        </p:nvSpPr>
        <p:spPr>
          <a:xfrm>
            <a:off x="3557825" y="2160475"/>
            <a:ext cx="302400" cy="302400"/>
          </a:xfrm>
          <a:prstGeom prst="ellipse">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6"/>
        <p:cNvGrpSpPr/>
        <p:nvPr/>
      </p:nvGrpSpPr>
      <p:grpSpPr>
        <a:xfrm>
          <a:off x="0" y="0"/>
          <a:ext cx="0" cy="0"/>
          <a:chOff x="0" y="0"/>
          <a:chExt cx="0" cy="0"/>
        </a:xfrm>
      </p:grpSpPr>
      <p:sp>
        <p:nvSpPr>
          <p:cNvPr id="927" name="Google Shape;927;p81"/>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928" name="Google Shape;928;p8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57</a:t>
            </a:fld>
            <a:endParaRPr/>
          </a:p>
        </p:txBody>
      </p:sp>
      <p:pic>
        <p:nvPicPr>
          <p:cNvPr id="929" name="Google Shape;929;p8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30" name="Google Shape;930;p8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931" name="Google Shape;931;p81"/>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81"/>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분기와 연간 View</a:t>
            </a:r>
            <a:endParaRPr b="1">
              <a:solidFill>
                <a:srgbClr val="1C4587"/>
              </a:solidFill>
            </a:endParaRPr>
          </a:p>
        </p:txBody>
      </p:sp>
      <p:pic>
        <p:nvPicPr>
          <p:cNvPr id="934" name="Google Shape;934;p81"/>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935" name="Google Shape;935;p81"/>
          <p:cNvSpPr/>
          <p:nvPr/>
        </p:nvSpPr>
        <p:spPr>
          <a:xfrm>
            <a:off x="5728225" y="1367625"/>
            <a:ext cx="2355900" cy="1992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이제 뷰에서 분기와 연간을 모두 볼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9"/>
        <p:cNvGrpSpPr/>
        <p:nvPr/>
      </p:nvGrpSpPr>
      <p:grpSpPr>
        <a:xfrm>
          <a:off x="0" y="0"/>
          <a:ext cx="0" cy="0"/>
          <a:chOff x="0" y="0"/>
          <a:chExt cx="0" cy="0"/>
        </a:xfrm>
      </p:grpSpPr>
      <p:sp>
        <p:nvSpPr>
          <p:cNvPr id="940" name="Google Shape;940;p82"/>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941" name="Google Shape;941;p8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58</a:t>
            </a:fld>
            <a:endParaRPr/>
          </a:p>
        </p:txBody>
      </p:sp>
      <p:pic>
        <p:nvPicPr>
          <p:cNvPr id="942" name="Google Shape;942;p8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43" name="Google Shape;943;p8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944" name="Google Shape;944;p82"/>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946" name="Google Shape;946;p82"/>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연도에 따른 분기별 View</a:t>
            </a:r>
            <a:endParaRPr b="1">
              <a:solidFill>
                <a:srgbClr val="1C4587"/>
              </a:solidFill>
            </a:endParaRPr>
          </a:p>
        </p:txBody>
      </p:sp>
      <p:pic>
        <p:nvPicPr>
          <p:cNvPr id="947" name="Google Shape;947;p82"/>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948" name="Google Shape;948;p82"/>
          <p:cNvSpPr/>
          <p:nvPr/>
        </p:nvSpPr>
        <p:spPr>
          <a:xfrm>
            <a:off x="5728225" y="1367625"/>
            <a:ext cx="2355900" cy="1992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연도별 1분기의 정보를 보려면 분기가 연도 앞에 오도록 데이터를 쉽게 피벗할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이제 연도에 따른 분기별 수익을 비교할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2"/>
        <p:cNvGrpSpPr/>
        <p:nvPr/>
      </p:nvGrpSpPr>
      <p:grpSpPr>
        <a:xfrm>
          <a:off x="0" y="0"/>
          <a:ext cx="0" cy="0"/>
          <a:chOff x="0" y="0"/>
          <a:chExt cx="0" cy="0"/>
        </a:xfrm>
      </p:grpSpPr>
      <p:sp>
        <p:nvSpPr>
          <p:cNvPr id="953" name="Google Shape;953;p83"/>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954" name="Google Shape;954;p8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59</a:t>
            </a:fld>
            <a:endParaRPr/>
          </a:p>
        </p:txBody>
      </p:sp>
      <p:pic>
        <p:nvPicPr>
          <p:cNvPr id="955" name="Google Shape;955;p8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56" name="Google Shape;956;p8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957" name="Google Shape;957;p83"/>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959" name="Google Shape;959;p83"/>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색상 입히기</a:t>
            </a:r>
            <a:endParaRPr b="1">
              <a:solidFill>
                <a:srgbClr val="1C4587"/>
              </a:solidFill>
            </a:endParaRPr>
          </a:p>
        </p:txBody>
      </p:sp>
      <p:pic>
        <p:nvPicPr>
          <p:cNvPr id="960" name="Google Shape;960;p83"/>
          <p:cNvPicPr preferRelativeResize="0"/>
          <p:nvPr/>
        </p:nvPicPr>
        <p:blipFill>
          <a:blip r:embed="rId5">
            <a:alphaModFix/>
          </a:blip>
          <a:stretch>
            <a:fillRect/>
          </a:stretch>
        </p:blipFill>
        <p:spPr>
          <a:xfrm>
            <a:off x="913238" y="1747063"/>
            <a:ext cx="7317533" cy="4116112"/>
          </a:xfrm>
          <a:prstGeom prst="rect">
            <a:avLst/>
          </a:prstGeom>
          <a:noFill/>
          <a:ln>
            <a:noFill/>
          </a:ln>
        </p:spPr>
      </p:pic>
      <p:cxnSp>
        <p:nvCxnSpPr>
          <p:cNvPr id="961" name="Google Shape;961;p83"/>
          <p:cNvCxnSpPr/>
          <p:nvPr/>
        </p:nvCxnSpPr>
        <p:spPr>
          <a:xfrm>
            <a:off x="1664950" y="3171325"/>
            <a:ext cx="455700" cy="505200"/>
          </a:xfrm>
          <a:prstGeom prst="straightConnector1">
            <a:avLst/>
          </a:prstGeom>
          <a:noFill/>
          <a:ln w="19050" cap="flat" cmpd="sng">
            <a:solidFill>
              <a:srgbClr val="CC0000"/>
            </a:solidFill>
            <a:prstDash val="solid"/>
            <a:round/>
            <a:headEnd type="none" w="med" len="med"/>
            <a:tailEnd type="triangle" w="med" len="med"/>
          </a:ln>
        </p:spPr>
      </p:cxnSp>
      <p:sp>
        <p:nvSpPr>
          <p:cNvPr id="962" name="Google Shape;962;p83"/>
          <p:cNvSpPr/>
          <p:nvPr/>
        </p:nvSpPr>
        <p:spPr>
          <a:xfrm>
            <a:off x="5728225" y="1367625"/>
            <a:ext cx="2355900" cy="1992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연도를 색상으로 이동하여 좀 더 보기 쉽게 해보겠습니다.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8"/>
        <p:cNvGrpSpPr/>
        <p:nvPr/>
      </p:nvGrpSpPr>
      <p:grpSpPr>
        <a:xfrm>
          <a:off x="0" y="0"/>
          <a:ext cx="0" cy="0"/>
          <a:chOff x="0" y="0"/>
          <a:chExt cx="0" cy="0"/>
        </a:xfrm>
      </p:grpSpPr>
      <p:sp>
        <p:nvSpPr>
          <p:cNvPr id="239" name="Google Shape;239;p30"/>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Tableau 시작하기</a:t>
            </a:r>
            <a:endParaRPr sz="1800" b="1">
              <a:solidFill>
                <a:schemeClr val="lt1"/>
              </a:solidFill>
            </a:endParaRPr>
          </a:p>
        </p:txBody>
      </p:sp>
      <p:sp>
        <p:nvSpPr>
          <p:cNvPr id="240" name="Google Shape;240;p3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a:t>
            </a:fld>
            <a:endParaRPr/>
          </a:p>
        </p:txBody>
      </p:sp>
      <p:pic>
        <p:nvPicPr>
          <p:cNvPr id="241" name="Google Shape;241;p3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42" name="Google Shape;242;p3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sp>
        <p:nvSpPr>
          <p:cNvPr id="243" name="Google Shape;243;p30"/>
          <p:cNvSpPr txBox="1"/>
          <p:nvPr/>
        </p:nvSpPr>
        <p:spPr>
          <a:xfrm>
            <a:off x="797100" y="1247250"/>
            <a:ext cx="7549800" cy="17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KR" b="1" dirty="0">
                <a:latin typeface="맑은 고딕" panose="020B0503020000020004" pitchFamily="50" charset="-127"/>
                <a:ea typeface="맑은 고딕" panose="020B0503020000020004" pitchFamily="50" charset="-127"/>
                <a:cs typeface="Roboto"/>
                <a:sym typeface="Roboto"/>
              </a:rPr>
              <a:t>Tableau Public 실행</a:t>
            </a:r>
            <a:endParaRPr b="1" dirty="0">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solidFill>
                <a:srgbClr val="1F447D"/>
              </a:solidFill>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r>
              <a:rPr lang="ko-KR" dirty="0">
                <a:solidFill>
                  <a:srgbClr val="1F447D"/>
                </a:solidFill>
                <a:latin typeface="맑은 고딕" panose="020B0503020000020004" pitchFamily="50" charset="-127"/>
                <a:ea typeface="맑은 고딕" panose="020B0503020000020004" pitchFamily="50" charset="-127"/>
                <a:cs typeface="Roboto"/>
                <a:sym typeface="Roboto"/>
              </a:rPr>
              <a:t>아래 링크로 가서 zip파일을 다운로드 받습니다.</a:t>
            </a:r>
            <a:endParaRPr dirty="0">
              <a:solidFill>
                <a:srgbClr val="1F447D"/>
              </a:solidFill>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r>
              <a:rPr lang="ko-KR" u="sng" dirty="0">
                <a:solidFill>
                  <a:schemeClr val="hlink"/>
                </a:solidFill>
                <a:latin typeface="맑은 고딕" panose="020B0503020000020004" pitchFamily="50" charset="-127"/>
                <a:ea typeface="맑은 고딕" panose="020B0503020000020004" pitchFamily="50" charset="-127"/>
                <a:cs typeface="Roboto"/>
                <a:sym typeface="Roboto"/>
                <a:hlinkClick r:id="rId5"/>
              </a:rPr>
              <a:t>https://www.tableau.com/sites/default/files/getting_started_data_sets.zip</a:t>
            </a:r>
            <a:endParaRPr dirty="0">
              <a:solidFill>
                <a:srgbClr val="1F447D"/>
              </a:solidFill>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solidFill>
                <a:srgbClr val="1F447D"/>
              </a:solidFill>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r>
              <a:rPr lang="ko-KR" dirty="0">
                <a:solidFill>
                  <a:srgbClr val="1F447D"/>
                </a:solidFill>
                <a:latin typeface="맑은 고딕" panose="020B0503020000020004" pitchFamily="50" charset="-127"/>
                <a:ea typeface="맑은 고딕" panose="020B0503020000020004" pitchFamily="50" charset="-127"/>
                <a:cs typeface="Roboto"/>
                <a:sym typeface="Roboto"/>
              </a:rPr>
              <a:t>압축을 풀고 아래와 같은 2개의 파일을 확인합니다.</a:t>
            </a:r>
            <a:endParaRPr dirty="0">
              <a:solidFill>
                <a:srgbClr val="1F447D"/>
              </a:solidFill>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solidFill>
                <a:srgbClr val="1F447D"/>
              </a:solidFill>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solidFill>
                <a:srgbClr val="1F447D"/>
              </a:solidFill>
              <a:latin typeface="맑은 고딕" panose="020B0503020000020004" pitchFamily="50" charset="-127"/>
              <a:ea typeface="맑은 고딕" panose="020B0503020000020004" pitchFamily="50" charset="-127"/>
              <a:cs typeface="Roboto"/>
              <a:sym typeface="Roboto"/>
            </a:endParaRPr>
          </a:p>
        </p:txBody>
      </p:sp>
      <p:cxnSp>
        <p:nvCxnSpPr>
          <p:cNvPr id="244" name="Google Shape;244;p30"/>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pic>
        <p:nvPicPr>
          <p:cNvPr id="245" name="Google Shape;245;p30"/>
          <p:cNvPicPr preferRelativeResize="0"/>
          <p:nvPr/>
        </p:nvPicPr>
        <p:blipFill>
          <a:blip r:embed="rId6">
            <a:alphaModFix/>
          </a:blip>
          <a:stretch>
            <a:fillRect/>
          </a:stretch>
        </p:blipFill>
        <p:spPr>
          <a:xfrm>
            <a:off x="988738" y="3320025"/>
            <a:ext cx="7166517" cy="48281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6"/>
        <p:cNvGrpSpPr/>
        <p:nvPr/>
      </p:nvGrpSpPr>
      <p:grpSpPr>
        <a:xfrm>
          <a:off x="0" y="0"/>
          <a:ext cx="0" cy="0"/>
          <a:chOff x="0" y="0"/>
          <a:chExt cx="0" cy="0"/>
        </a:xfrm>
      </p:grpSpPr>
      <p:sp>
        <p:nvSpPr>
          <p:cNvPr id="967" name="Google Shape;967;p84"/>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968" name="Google Shape;968;p8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60</a:t>
            </a:fld>
            <a:endParaRPr/>
          </a:p>
        </p:txBody>
      </p:sp>
      <p:pic>
        <p:nvPicPr>
          <p:cNvPr id="969" name="Google Shape;969;p8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70" name="Google Shape;970;p8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971" name="Google Shape;971;p84"/>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972" name="Google Shape;972;p84"/>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https://www.tableau.com/learn/training</a:t>
            </a:r>
            <a:endParaRPr sz="1000"/>
          </a:p>
        </p:txBody>
      </p:sp>
      <p:sp>
        <p:nvSpPr>
          <p:cNvPr id="973" name="Google Shape;973;p84"/>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색상을 이용한 연간 데이터를 한눈에 보기</a:t>
            </a:r>
            <a:endParaRPr b="1">
              <a:solidFill>
                <a:srgbClr val="1C4587"/>
              </a:solidFill>
            </a:endParaRPr>
          </a:p>
        </p:txBody>
      </p:sp>
      <p:pic>
        <p:nvPicPr>
          <p:cNvPr id="974" name="Google Shape;974;p84"/>
          <p:cNvPicPr preferRelativeResize="0"/>
          <p:nvPr/>
        </p:nvPicPr>
        <p:blipFill>
          <a:blip r:embed="rId6">
            <a:alphaModFix/>
          </a:blip>
          <a:stretch>
            <a:fillRect/>
          </a:stretch>
        </p:blipFill>
        <p:spPr>
          <a:xfrm>
            <a:off x="913238" y="1747063"/>
            <a:ext cx="7317533" cy="4116112"/>
          </a:xfrm>
          <a:prstGeom prst="rect">
            <a:avLst/>
          </a:prstGeom>
          <a:noFill/>
          <a:ln>
            <a:noFill/>
          </a:ln>
        </p:spPr>
      </p:pic>
      <p:sp>
        <p:nvSpPr>
          <p:cNvPr id="975" name="Google Shape;975;p84"/>
          <p:cNvSpPr/>
          <p:nvPr/>
        </p:nvSpPr>
        <p:spPr>
          <a:xfrm>
            <a:off x="5728225" y="1367625"/>
            <a:ext cx="2355900" cy="1992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연도를 색상으로 이동하면 모든 연도를 모아서 볼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9"/>
        <p:cNvGrpSpPr/>
        <p:nvPr/>
      </p:nvGrpSpPr>
      <p:grpSpPr>
        <a:xfrm>
          <a:off x="0" y="0"/>
          <a:ext cx="0" cy="0"/>
          <a:chOff x="0" y="0"/>
          <a:chExt cx="0" cy="0"/>
        </a:xfrm>
      </p:grpSpPr>
      <p:sp>
        <p:nvSpPr>
          <p:cNvPr id="980" name="Google Shape;980;p85"/>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981" name="Google Shape;981;p8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61</a:t>
            </a:fld>
            <a:endParaRPr/>
          </a:p>
        </p:txBody>
      </p:sp>
      <p:pic>
        <p:nvPicPr>
          <p:cNvPr id="982" name="Google Shape;982;p8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83" name="Google Shape;983;p8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984" name="Google Shape;984;p85"/>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986" name="Google Shape;986;p85"/>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세부적 분석</a:t>
            </a:r>
            <a:endParaRPr b="1">
              <a:solidFill>
                <a:srgbClr val="1C4587"/>
              </a:solidFill>
            </a:endParaRPr>
          </a:p>
        </p:txBody>
      </p:sp>
      <p:pic>
        <p:nvPicPr>
          <p:cNvPr id="987" name="Google Shape;987;p85"/>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988" name="Google Shape;988;p85"/>
          <p:cNvSpPr/>
          <p:nvPr/>
        </p:nvSpPr>
        <p:spPr>
          <a:xfrm>
            <a:off x="5728225" y="1367625"/>
            <a:ext cx="2355900" cy="1992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더 세부적으로 분석하기 위해 알약 모양을 클릭하여 드롭다운 메뉴를 엑세스 합니다.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2"/>
        <p:cNvGrpSpPr/>
        <p:nvPr/>
      </p:nvGrpSpPr>
      <p:grpSpPr>
        <a:xfrm>
          <a:off x="0" y="0"/>
          <a:ext cx="0" cy="0"/>
          <a:chOff x="0" y="0"/>
          <a:chExt cx="0" cy="0"/>
        </a:xfrm>
      </p:grpSpPr>
      <p:sp>
        <p:nvSpPr>
          <p:cNvPr id="993" name="Google Shape;993;p86"/>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994" name="Google Shape;994;p8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62</a:t>
            </a:fld>
            <a:endParaRPr/>
          </a:p>
        </p:txBody>
      </p:sp>
      <p:pic>
        <p:nvPicPr>
          <p:cNvPr id="995" name="Google Shape;995;p8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96" name="Google Shape;996;p8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997" name="Google Shape;997;p86"/>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999" name="Google Shape;999;p86"/>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월별 View</a:t>
            </a:r>
            <a:endParaRPr b="1">
              <a:solidFill>
                <a:srgbClr val="1C4587"/>
              </a:solidFill>
            </a:endParaRPr>
          </a:p>
        </p:txBody>
      </p:sp>
      <p:pic>
        <p:nvPicPr>
          <p:cNvPr id="1000" name="Google Shape;1000;p86"/>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001" name="Google Shape;1001;p86"/>
          <p:cNvSpPr/>
          <p:nvPr/>
        </p:nvSpPr>
        <p:spPr>
          <a:xfrm>
            <a:off x="5728225" y="1367625"/>
            <a:ext cx="2355900" cy="1992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더 세부적으로 분석하기 위해 분기를 월로 변경 할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5"/>
        <p:cNvGrpSpPr/>
        <p:nvPr/>
      </p:nvGrpSpPr>
      <p:grpSpPr>
        <a:xfrm>
          <a:off x="0" y="0"/>
          <a:ext cx="0" cy="0"/>
          <a:chOff x="0" y="0"/>
          <a:chExt cx="0" cy="0"/>
        </a:xfrm>
      </p:grpSpPr>
      <p:sp>
        <p:nvSpPr>
          <p:cNvPr id="1006" name="Google Shape;1006;p87"/>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007" name="Google Shape;1007;p8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63</a:t>
            </a:fld>
            <a:endParaRPr/>
          </a:p>
        </p:txBody>
      </p:sp>
      <p:pic>
        <p:nvPicPr>
          <p:cNvPr id="1008" name="Google Shape;1008;p8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009" name="Google Shape;1009;p8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010" name="Google Shape;1010;p87"/>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012" name="Google Shape;1012;p87"/>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월별 View</a:t>
            </a:r>
            <a:endParaRPr b="1">
              <a:solidFill>
                <a:srgbClr val="1C4587"/>
              </a:solidFill>
            </a:endParaRPr>
          </a:p>
        </p:txBody>
      </p:sp>
      <p:pic>
        <p:nvPicPr>
          <p:cNvPr id="1013" name="Google Shape;1013;p87"/>
          <p:cNvPicPr preferRelativeResize="0"/>
          <p:nvPr/>
        </p:nvPicPr>
        <p:blipFill>
          <a:blip r:embed="rId5">
            <a:alphaModFix/>
          </a:blip>
          <a:stretch>
            <a:fillRect/>
          </a:stretch>
        </p:blipFill>
        <p:spPr>
          <a:xfrm>
            <a:off x="913225" y="1747063"/>
            <a:ext cx="7317533" cy="4116112"/>
          </a:xfrm>
          <a:prstGeom prst="rect">
            <a:avLst/>
          </a:prstGeom>
          <a:noFill/>
          <a:ln>
            <a:noFill/>
          </a:ln>
        </p:spPr>
      </p:pic>
      <p:sp>
        <p:nvSpPr>
          <p:cNvPr id="1014" name="Google Shape;1014;p87"/>
          <p:cNvSpPr/>
          <p:nvPr/>
        </p:nvSpPr>
        <p:spPr>
          <a:xfrm>
            <a:off x="5728225" y="1367625"/>
            <a:ext cx="2355900" cy="14271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더 세부적으로 분석하기 위해 분기를 월로 변경 할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
        <p:nvSpPr>
          <p:cNvPr id="1015" name="Google Shape;1015;p87"/>
          <p:cNvSpPr/>
          <p:nvPr/>
        </p:nvSpPr>
        <p:spPr>
          <a:xfrm>
            <a:off x="913225" y="4489425"/>
            <a:ext cx="2355900" cy="1373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매년 7월에 매출이 하락하는 것을 확인 할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9"/>
        <p:cNvGrpSpPr/>
        <p:nvPr/>
      </p:nvGrpSpPr>
      <p:grpSpPr>
        <a:xfrm>
          <a:off x="0" y="0"/>
          <a:ext cx="0" cy="0"/>
          <a:chOff x="0" y="0"/>
          <a:chExt cx="0" cy="0"/>
        </a:xfrm>
      </p:grpSpPr>
      <p:sp>
        <p:nvSpPr>
          <p:cNvPr id="1020" name="Google Shape;1020;p88"/>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021" name="Google Shape;1021;p8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64</a:t>
            </a:fld>
            <a:endParaRPr/>
          </a:p>
        </p:txBody>
      </p:sp>
      <p:pic>
        <p:nvPicPr>
          <p:cNvPr id="1022" name="Google Shape;1022;p8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023" name="Google Shape;1023;p8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024" name="Google Shape;1024;p88"/>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026" name="Google Shape;1026;p88"/>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027" name="Google Shape;1027;p88"/>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028" name="Google Shape;1028;p88"/>
          <p:cNvSpPr/>
          <p:nvPr/>
        </p:nvSpPr>
        <p:spPr>
          <a:xfrm>
            <a:off x="5728225" y="1367625"/>
            <a:ext cx="2355900" cy="25272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예를 들어 전년 대비 성장률을 알아보려는 경우는 어떨까요?</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Tableau에서는 이와 같은 계산이 간편합니다. 다시 알약 모양의 드롭다운 메뉴를 클릭합니다.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2"/>
        <p:cNvGrpSpPr/>
        <p:nvPr/>
      </p:nvGrpSpPr>
      <p:grpSpPr>
        <a:xfrm>
          <a:off x="0" y="0"/>
          <a:ext cx="0" cy="0"/>
          <a:chOff x="0" y="0"/>
          <a:chExt cx="0" cy="0"/>
        </a:xfrm>
      </p:grpSpPr>
      <p:sp>
        <p:nvSpPr>
          <p:cNvPr id="1033" name="Google Shape;1033;p89"/>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034" name="Google Shape;1034;p8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65</a:t>
            </a:fld>
            <a:endParaRPr/>
          </a:p>
        </p:txBody>
      </p:sp>
      <p:pic>
        <p:nvPicPr>
          <p:cNvPr id="1035" name="Google Shape;1035;p8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036" name="Google Shape;1036;p8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037" name="Google Shape;1037;p89"/>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038" name="Google Shape;1038;p89"/>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https://www.tableau.com/learn/training</a:t>
            </a:r>
            <a:endParaRPr sz="1000"/>
          </a:p>
        </p:txBody>
      </p:sp>
      <p:sp>
        <p:nvSpPr>
          <p:cNvPr id="1039" name="Google Shape;1039;p89"/>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040" name="Google Shape;1040;p89"/>
          <p:cNvPicPr preferRelativeResize="0"/>
          <p:nvPr/>
        </p:nvPicPr>
        <p:blipFill>
          <a:blip r:embed="rId6">
            <a:alphaModFix/>
          </a:blip>
          <a:stretch>
            <a:fillRect/>
          </a:stretch>
        </p:blipFill>
        <p:spPr>
          <a:xfrm>
            <a:off x="913238" y="1747063"/>
            <a:ext cx="7317533" cy="4116112"/>
          </a:xfrm>
          <a:prstGeom prst="rect">
            <a:avLst/>
          </a:prstGeom>
          <a:noFill/>
          <a:ln>
            <a:noFill/>
          </a:ln>
        </p:spPr>
      </p:pic>
      <p:sp>
        <p:nvSpPr>
          <p:cNvPr id="1041" name="Google Shape;1041;p89"/>
          <p:cNvSpPr/>
          <p:nvPr/>
        </p:nvSpPr>
        <p:spPr>
          <a:xfrm>
            <a:off x="5728225" y="1367625"/>
            <a:ext cx="2355900" cy="3003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다시 알약 모양의 드롭다운 메뉴를 클릭하면 메뉴가 표시되며 퀵 테이블 계산으로 이동하면 자주 사용하는 비즈니스용 계산이 단일 클릭 옵션으로 표시됩니다. </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Year Over Year (YOY) Growth 또는 '전년 대비 성장률'을 선택해 보겠습니다.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5"/>
        <p:cNvGrpSpPr/>
        <p:nvPr/>
      </p:nvGrpSpPr>
      <p:grpSpPr>
        <a:xfrm>
          <a:off x="0" y="0"/>
          <a:ext cx="0" cy="0"/>
          <a:chOff x="0" y="0"/>
          <a:chExt cx="0" cy="0"/>
        </a:xfrm>
      </p:grpSpPr>
      <p:sp>
        <p:nvSpPr>
          <p:cNvPr id="1046" name="Google Shape;1046;p90"/>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047" name="Google Shape;1047;p9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66</a:t>
            </a:fld>
            <a:endParaRPr/>
          </a:p>
        </p:txBody>
      </p:sp>
      <p:pic>
        <p:nvPicPr>
          <p:cNvPr id="1048" name="Google Shape;1048;p9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049" name="Google Shape;1049;p9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050" name="Google Shape;1050;p90"/>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052" name="Google Shape;1052;p90"/>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053" name="Google Shape;1053;p90"/>
          <p:cNvPicPr preferRelativeResize="0"/>
          <p:nvPr/>
        </p:nvPicPr>
        <p:blipFill>
          <a:blip r:embed="rId5">
            <a:alphaModFix/>
          </a:blip>
          <a:stretch>
            <a:fillRect/>
          </a:stretch>
        </p:blipFill>
        <p:spPr>
          <a:xfrm>
            <a:off x="913225" y="1747075"/>
            <a:ext cx="7317533" cy="4116112"/>
          </a:xfrm>
          <a:prstGeom prst="rect">
            <a:avLst/>
          </a:prstGeom>
          <a:noFill/>
          <a:ln>
            <a:noFill/>
          </a:ln>
        </p:spPr>
      </p:pic>
      <p:sp>
        <p:nvSpPr>
          <p:cNvPr id="1054" name="Google Shape;1054;p90"/>
          <p:cNvSpPr/>
          <p:nvPr/>
        </p:nvSpPr>
        <p:spPr>
          <a:xfrm>
            <a:off x="5728225" y="1367625"/>
            <a:ext cx="2355900" cy="13776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Year Over Year (YOY) Growth 또는 '전년 대비 성장률' 입니다.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8"/>
        <p:cNvGrpSpPr/>
        <p:nvPr/>
      </p:nvGrpSpPr>
      <p:grpSpPr>
        <a:xfrm>
          <a:off x="0" y="0"/>
          <a:ext cx="0" cy="0"/>
          <a:chOff x="0" y="0"/>
          <a:chExt cx="0" cy="0"/>
        </a:xfrm>
      </p:grpSpPr>
      <p:sp>
        <p:nvSpPr>
          <p:cNvPr id="1059" name="Google Shape;1059;p91"/>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060" name="Google Shape;1060;p9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67</a:t>
            </a:fld>
            <a:endParaRPr/>
          </a:p>
        </p:txBody>
      </p:sp>
      <p:pic>
        <p:nvPicPr>
          <p:cNvPr id="1061" name="Google Shape;1061;p9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062" name="Google Shape;1062;p9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063" name="Google Shape;1063;p91"/>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065" name="Google Shape;1065;p91"/>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066" name="Google Shape;1066;p91"/>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067" name="Google Shape;1067;p91"/>
          <p:cNvSpPr/>
          <p:nvPr/>
        </p:nvSpPr>
        <p:spPr>
          <a:xfrm>
            <a:off x="5728225" y="1367625"/>
            <a:ext cx="2355900" cy="13776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원래 매출을 보려면 다시 매출을 비주얼라이제이션에 배치하면 됩니다.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1"/>
        <p:cNvGrpSpPr/>
        <p:nvPr/>
      </p:nvGrpSpPr>
      <p:grpSpPr>
        <a:xfrm>
          <a:off x="0" y="0"/>
          <a:ext cx="0" cy="0"/>
          <a:chOff x="0" y="0"/>
          <a:chExt cx="0" cy="0"/>
        </a:xfrm>
      </p:grpSpPr>
      <p:sp>
        <p:nvSpPr>
          <p:cNvPr id="1072" name="Google Shape;1072;p92"/>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073" name="Google Shape;1073;p9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68</a:t>
            </a:fld>
            <a:endParaRPr/>
          </a:p>
        </p:txBody>
      </p:sp>
      <p:pic>
        <p:nvPicPr>
          <p:cNvPr id="1074" name="Google Shape;1074;p9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075" name="Google Shape;1075;p9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076" name="Google Shape;1076;p92"/>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078" name="Google Shape;1078;p92"/>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079" name="Google Shape;1079;p92"/>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080" name="Google Shape;1080;p92"/>
          <p:cNvSpPr/>
          <p:nvPr/>
        </p:nvSpPr>
        <p:spPr>
          <a:xfrm>
            <a:off x="5728225" y="1367625"/>
            <a:ext cx="2355900" cy="13776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원래 매출을 보려면 다시 매출을 비주얼라이제이션에 배치하면 됩니다.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4"/>
        <p:cNvGrpSpPr/>
        <p:nvPr/>
      </p:nvGrpSpPr>
      <p:grpSpPr>
        <a:xfrm>
          <a:off x="0" y="0"/>
          <a:ext cx="0" cy="0"/>
          <a:chOff x="0" y="0"/>
          <a:chExt cx="0" cy="0"/>
        </a:xfrm>
      </p:grpSpPr>
      <p:sp>
        <p:nvSpPr>
          <p:cNvPr id="1085" name="Google Shape;1085;p93"/>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086" name="Google Shape;1086;p9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69</a:t>
            </a:fld>
            <a:endParaRPr/>
          </a:p>
        </p:txBody>
      </p:sp>
      <p:pic>
        <p:nvPicPr>
          <p:cNvPr id="1087" name="Google Shape;1087;p9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088" name="Google Shape;1088;p9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089" name="Google Shape;1089;p93"/>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091" name="Google Shape;1091;p93"/>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092" name="Google Shape;1092;p93"/>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093" name="Google Shape;1093;p93"/>
          <p:cNvSpPr/>
          <p:nvPr/>
        </p:nvSpPr>
        <p:spPr>
          <a:xfrm>
            <a:off x="5728225" y="1367625"/>
            <a:ext cx="2355900" cy="1536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전년 대비 성장률 값을 그래프 대신 도구 설명에 표시하려는 경우는 값을 도구 설명 선반으로 옮길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cxnSp>
        <p:nvCxnSpPr>
          <p:cNvPr id="1094" name="Google Shape;1094;p93"/>
          <p:cNvCxnSpPr/>
          <p:nvPr/>
        </p:nvCxnSpPr>
        <p:spPr>
          <a:xfrm flipH="1">
            <a:off x="2636100" y="2596525"/>
            <a:ext cx="2229900" cy="1318200"/>
          </a:xfrm>
          <a:prstGeom prst="straightConnector1">
            <a:avLst/>
          </a:prstGeom>
          <a:noFill/>
          <a:ln w="28575" cap="flat" cmpd="sng">
            <a:solidFill>
              <a:srgbClr val="CC0000"/>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
        <p:cNvGrpSpPr/>
        <p:nvPr/>
      </p:nvGrpSpPr>
      <p:grpSpPr>
        <a:xfrm>
          <a:off x="0" y="0"/>
          <a:ext cx="0" cy="0"/>
          <a:chOff x="0" y="0"/>
          <a:chExt cx="0" cy="0"/>
        </a:xfrm>
      </p:grpSpPr>
      <p:sp>
        <p:nvSpPr>
          <p:cNvPr id="250" name="Google Shape;250;p31"/>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ko-KR" sz="1800" b="1">
                <a:solidFill>
                  <a:schemeClr val="lt1"/>
                </a:solidFill>
              </a:rPr>
              <a:t>Tableau 시작하기</a:t>
            </a:r>
            <a:endParaRPr sz="1800" b="1">
              <a:solidFill>
                <a:schemeClr val="lt1"/>
              </a:solidFill>
            </a:endParaRPr>
          </a:p>
          <a:p>
            <a:pPr marL="0" lvl="0" indent="0" algn="ctr" rtl="0">
              <a:spcBef>
                <a:spcPts val="0"/>
              </a:spcBef>
              <a:spcAft>
                <a:spcPts val="0"/>
              </a:spcAft>
              <a:buClr>
                <a:schemeClr val="dk1"/>
              </a:buClr>
              <a:buFont typeface="Arial"/>
              <a:buNone/>
            </a:pPr>
            <a:endParaRPr sz="1800" b="1">
              <a:solidFill>
                <a:schemeClr val="lt1"/>
              </a:solidFill>
            </a:endParaRPr>
          </a:p>
        </p:txBody>
      </p:sp>
      <p:sp>
        <p:nvSpPr>
          <p:cNvPr id="251" name="Google Shape;251;p3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a:t>
            </a:fld>
            <a:endParaRPr/>
          </a:p>
        </p:txBody>
      </p:sp>
      <p:pic>
        <p:nvPicPr>
          <p:cNvPr id="252" name="Google Shape;252;p3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53" name="Google Shape;253;p3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sp>
        <p:nvSpPr>
          <p:cNvPr id="254" name="Google Shape;254;p31"/>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Global Superstore Orders 2016.xlsx</a:t>
            </a:r>
            <a:endParaRPr b="1">
              <a:solidFill>
                <a:srgbClr val="1C4587"/>
              </a:solidFill>
            </a:endParaRPr>
          </a:p>
        </p:txBody>
      </p:sp>
      <p:cxnSp>
        <p:nvCxnSpPr>
          <p:cNvPr id="255" name="Google Shape;255;p31"/>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pic>
        <p:nvPicPr>
          <p:cNvPr id="256" name="Google Shape;256;p31"/>
          <p:cNvPicPr preferRelativeResize="0"/>
          <p:nvPr/>
        </p:nvPicPr>
        <p:blipFill>
          <a:blip r:embed="rId5">
            <a:alphaModFix/>
          </a:blip>
          <a:stretch>
            <a:fillRect/>
          </a:stretch>
        </p:blipFill>
        <p:spPr>
          <a:xfrm>
            <a:off x="765900" y="1659088"/>
            <a:ext cx="7612192" cy="4281858"/>
          </a:xfrm>
          <a:prstGeom prst="rect">
            <a:avLst/>
          </a:prstGeom>
          <a:noFill/>
          <a:ln>
            <a:noFill/>
          </a:ln>
        </p:spPr>
      </p:pic>
      <p:sp>
        <p:nvSpPr>
          <p:cNvPr id="257" name="Google Shape;257;p31"/>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6"/>
              </a:rPr>
              <a:t>https://www.tableau.com/learn/training</a:t>
            </a:r>
            <a:endParaRPr sz="1000"/>
          </a:p>
        </p:txBody>
      </p:sp>
      <p:sp>
        <p:nvSpPr>
          <p:cNvPr id="258" name="Google Shape;258;p31"/>
          <p:cNvSpPr/>
          <p:nvPr/>
        </p:nvSpPr>
        <p:spPr>
          <a:xfrm>
            <a:off x="5728225" y="1367625"/>
            <a:ext cx="2355900" cy="38949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txBox="1"/>
          <p:nvPr/>
        </p:nvSpPr>
        <p:spPr>
          <a:xfrm>
            <a:off x="5738125" y="1655050"/>
            <a:ext cx="2346000" cy="332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KR" sz="1200" dirty="0">
                <a:latin typeface="맑은 고딕" panose="020B0503020000020004" pitchFamily="50" charset="-127"/>
                <a:ea typeface="맑은 고딕" panose="020B0503020000020004" pitchFamily="50" charset="-127"/>
                <a:cs typeface="Roboto"/>
                <a:sym typeface="Roboto"/>
              </a:rPr>
              <a:t>다운로드 가능한 Global Superstore 데이터에 연결해 보겠습니다. Superstore 데이터는 보시는 것처럼 Excel 파일입니다.</a:t>
            </a: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Clr>
                <a:schemeClr val="dk1"/>
              </a:buClr>
              <a:buSzPts val="1100"/>
              <a:buFont typeface="Arial"/>
              <a:buNone/>
            </a:pPr>
            <a:r>
              <a:rPr lang="ko-KR" sz="1200" dirty="0">
                <a:latin typeface="맑은 고딕" panose="020B0503020000020004" pitchFamily="50" charset="-127"/>
                <a:ea typeface="맑은 고딕" panose="020B0503020000020004" pitchFamily="50" charset="-127"/>
                <a:cs typeface="Roboto"/>
                <a:sym typeface="Roboto"/>
              </a:rPr>
              <a:t>데이터는 데이터베이스 테이블과 유사한 모양입니다. 첫 번째 행에는 열 머리글이 포함되어 있습니다.</a:t>
            </a: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Clr>
                <a:schemeClr val="dk1"/>
              </a:buClr>
              <a:buSzPts val="1100"/>
              <a:buFont typeface="Arial"/>
              <a:buNone/>
            </a:pPr>
            <a:r>
              <a:rPr lang="ko-KR" sz="1200" dirty="0">
                <a:latin typeface="맑은 고딕" panose="020B0503020000020004" pitchFamily="50" charset="-127"/>
                <a:ea typeface="맑은 고딕" panose="020B0503020000020004" pitchFamily="50" charset="-127"/>
                <a:cs typeface="Roboto"/>
                <a:sym typeface="Roboto"/>
              </a:rPr>
              <a:t>이 데이터 집합에는 특정 제품을 구매하는 고객의 거래 내역이 포함되어 있습니다.</a:t>
            </a: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8"/>
        <p:cNvGrpSpPr/>
        <p:nvPr/>
      </p:nvGrpSpPr>
      <p:grpSpPr>
        <a:xfrm>
          <a:off x="0" y="0"/>
          <a:ext cx="0" cy="0"/>
          <a:chOff x="0" y="0"/>
          <a:chExt cx="0" cy="0"/>
        </a:xfrm>
      </p:grpSpPr>
      <p:sp>
        <p:nvSpPr>
          <p:cNvPr id="1099" name="Google Shape;1099;p94"/>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100" name="Google Shape;1100;p9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70</a:t>
            </a:fld>
            <a:endParaRPr/>
          </a:p>
        </p:txBody>
      </p:sp>
      <p:pic>
        <p:nvPicPr>
          <p:cNvPr id="1101" name="Google Shape;1101;p9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102" name="Google Shape;1102;p9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103" name="Google Shape;1103;p94"/>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104" name="Google Shape;1104;p94"/>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https://www.tableau.com/learn/training</a:t>
            </a:r>
            <a:endParaRPr sz="1000"/>
          </a:p>
        </p:txBody>
      </p:sp>
      <p:sp>
        <p:nvSpPr>
          <p:cNvPr id="1105" name="Google Shape;1105;p94"/>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106" name="Google Shape;1106;p94"/>
          <p:cNvPicPr preferRelativeResize="0"/>
          <p:nvPr/>
        </p:nvPicPr>
        <p:blipFill>
          <a:blip r:embed="rId6">
            <a:alphaModFix/>
          </a:blip>
          <a:stretch>
            <a:fillRect/>
          </a:stretch>
        </p:blipFill>
        <p:spPr>
          <a:xfrm>
            <a:off x="913238" y="1747063"/>
            <a:ext cx="7317533" cy="4116112"/>
          </a:xfrm>
          <a:prstGeom prst="rect">
            <a:avLst/>
          </a:prstGeom>
          <a:noFill/>
          <a:ln>
            <a:noFill/>
          </a:ln>
        </p:spPr>
      </p:pic>
      <p:sp>
        <p:nvSpPr>
          <p:cNvPr id="1107" name="Google Shape;1107;p94"/>
          <p:cNvSpPr/>
          <p:nvPr/>
        </p:nvSpPr>
        <p:spPr>
          <a:xfrm>
            <a:off x="5728225" y="1367625"/>
            <a:ext cx="2355900" cy="1536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그래프의 선에 마우스오버를 하면 도구 설명에서 추가 정보가 제공됩니다.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
        <p:nvSpPr>
          <p:cNvPr id="1108" name="Google Shape;1108;p94"/>
          <p:cNvSpPr/>
          <p:nvPr/>
        </p:nvSpPr>
        <p:spPr>
          <a:xfrm>
            <a:off x="3379450" y="3993900"/>
            <a:ext cx="446100" cy="446100"/>
          </a:xfrm>
          <a:prstGeom prst="ellipse">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2"/>
        <p:cNvGrpSpPr/>
        <p:nvPr/>
      </p:nvGrpSpPr>
      <p:grpSpPr>
        <a:xfrm>
          <a:off x="0" y="0"/>
          <a:ext cx="0" cy="0"/>
          <a:chOff x="0" y="0"/>
          <a:chExt cx="0" cy="0"/>
        </a:xfrm>
      </p:grpSpPr>
      <p:sp>
        <p:nvSpPr>
          <p:cNvPr id="1113" name="Google Shape;1113;p95"/>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114" name="Google Shape;1114;p9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71</a:t>
            </a:fld>
            <a:endParaRPr/>
          </a:p>
        </p:txBody>
      </p:sp>
      <p:pic>
        <p:nvPicPr>
          <p:cNvPr id="1115" name="Google Shape;1115;p9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116" name="Google Shape;1116;p9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117" name="Google Shape;1117;p95"/>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119" name="Google Shape;1119;p95"/>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120" name="Google Shape;1120;p95"/>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121" name="Google Shape;1121;p95"/>
          <p:cNvSpPr/>
          <p:nvPr/>
        </p:nvSpPr>
        <p:spPr>
          <a:xfrm>
            <a:off x="5728225" y="4211925"/>
            <a:ext cx="2355900" cy="1536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예를 들어 이 경우 2015년 11월에 전년 대비 거의 50% 높은 것을 볼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
        <p:nvSpPr>
          <p:cNvPr id="1122" name="Google Shape;1122;p95"/>
          <p:cNvSpPr/>
          <p:nvPr/>
        </p:nvSpPr>
        <p:spPr>
          <a:xfrm>
            <a:off x="5626550" y="2903750"/>
            <a:ext cx="446100" cy="446100"/>
          </a:xfrm>
          <a:prstGeom prst="ellipse">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26"/>
        <p:cNvGrpSpPr/>
        <p:nvPr/>
      </p:nvGrpSpPr>
      <p:grpSpPr>
        <a:xfrm>
          <a:off x="0" y="0"/>
          <a:ext cx="0" cy="0"/>
          <a:chOff x="0" y="0"/>
          <a:chExt cx="0" cy="0"/>
        </a:xfrm>
      </p:grpSpPr>
      <p:sp>
        <p:nvSpPr>
          <p:cNvPr id="1127" name="Google Shape;1127;p96"/>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128" name="Google Shape;1128;p9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72</a:t>
            </a:fld>
            <a:endParaRPr/>
          </a:p>
        </p:txBody>
      </p:sp>
      <p:pic>
        <p:nvPicPr>
          <p:cNvPr id="1129" name="Google Shape;1129;p9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130" name="Google Shape;1130;p9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131" name="Google Shape;1131;p96"/>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133" name="Google Shape;1133;p96"/>
          <p:cNvSpPr txBox="1"/>
          <p:nvPr/>
        </p:nvSpPr>
        <p:spPr>
          <a:xfrm>
            <a:off x="733000" y="1040625"/>
            <a:ext cx="7497900" cy="439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2400" b="1">
                <a:solidFill>
                  <a:srgbClr val="1F447D"/>
                </a:solidFill>
              </a:rPr>
              <a:t>Exercise</a:t>
            </a:r>
            <a:endParaRPr sz="2400" b="1">
              <a:solidFill>
                <a:srgbClr val="1F447D"/>
              </a:solidFill>
            </a:endParaRPr>
          </a:p>
          <a:p>
            <a:pPr marL="0" lvl="0" indent="0" algn="l" rtl="0">
              <a:lnSpc>
                <a:spcPct val="115000"/>
              </a:lnSpc>
              <a:spcBef>
                <a:spcPts val="0"/>
              </a:spcBef>
              <a:spcAft>
                <a:spcPts val="0"/>
              </a:spcAft>
              <a:buNone/>
            </a:pPr>
            <a:r>
              <a:rPr lang="ko-KR" sz="2400" b="1">
                <a:solidFill>
                  <a:srgbClr val="1F447D"/>
                </a:solidFill>
              </a:rPr>
              <a:t>Category별 월간 매출 분석</a:t>
            </a:r>
            <a:endParaRPr sz="2400" b="1">
              <a:solidFill>
                <a:srgbClr val="1F447D"/>
              </a:solidFill>
            </a:endParaRPr>
          </a:p>
          <a:p>
            <a:pPr marL="0" lvl="0" indent="0" algn="l" rtl="0">
              <a:lnSpc>
                <a:spcPct val="115000"/>
              </a:lnSpc>
              <a:spcBef>
                <a:spcPts val="0"/>
              </a:spcBef>
              <a:spcAft>
                <a:spcPts val="0"/>
              </a:spcAft>
              <a:buNone/>
            </a:pPr>
            <a:endParaRPr>
              <a:solidFill>
                <a:srgbClr val="1F447D"/>
              </a:solidFill>
            </a:endParaRPr>
          </a:p>
          <a:p>
            <a:pPr marL="0" lvl="0" indent="0" algn="l" rtl="0">
              <a:lnSpc>
                <a:spcPct val="115000"/>
              </a:lnSpc>
              <a:spcBef>
                <a:spcPts val="0"/>
              </a:spcBef>
              <a:spcAft>
                <a:spcPts val="0"/>
              </a:spcAft>
              <a:buNone/>
            </a:pPr>
            <a:endParaRPr>
              <a:solidFill>
                <a:srgbClr val="1F447D"/>
              </a:solidFill>
            </a:endParaRPr>
          </a:p>
          <a:p>
            <a:pPr marL="457200" lvl="0" indent="-317500" algn="l" rtl="0">
              <a:lnSpc>
                <a:spcPct val="115000"/>
              </a:lnSpc>
              <a:spcBef>
                <a:spcPts val="0"/>
              </a:spcBef>
              <a:spcAft>
                <a:spcPts val="0"/>
              </a:spcAft>
              <a:buClr>
                <a:srgbClr val="1F447D"/>
              </a:buClr>
              <a:buSzPts val="1400"/>
              <a:buAutoNum type="alphaUcPeriod"/>
            </a:pPr>
            <a:r>
              <a:rPr lang="ko-KR">
                <a:solidFill>
                  <a:srgbClr val="1F447D"/>
                </a:solidFill>
              </a:rPr>
              <a:t>연간 월별 매출 그래프를 Category별로 표시해 봅니다.</a:t>
            </a:r>
            <a:endParaRPr>
              <a:solidFill>
                <a:srgbClr val="1F447D"/>
              </a:solidFill>
            </a:endParaRPr>
          </a:p>
          <a:p>
            <a:pPr marL="0" lvl="0" indent="0" algn="l" rtl="0">
              <a:lnSpc>
                <a:spcPct val="115000"/>
              </a:lnSpc>
              <a:spcBef>
                <a:spcPts val="0"/>
              </a:spcBef>
              <a:spcAft>
                <a:spcPts val="0"/>
              </a:spcAft>
              <a:buNone/>
            </a:pPr>
            <a:endParaRPr>
              <a:solidFill>
                <a:srgbClr val="1F447D"/>
              </a:solidFill>
            </a:endParaRPr>
          </a:p>
          <a:p>
            <a:pPr marL="0" lvl="0" indent="0" algn="l" rtl="0">
              <a:lnSpc>
                <a:spcPct val="115000"/>
              </a:lnSpc>
              <a:spcBef>
                <a:spcPts val="0"/>
              </a:spcBef>
              <a:spcAft>
                <a:spcPts val="0"/>
              </a:spcAft>
              <a:buNone/>
            </a:pPr>
            <a:endParaRPr>
              <a:solidFill>
                <a:srgbClr val="1F447D"/>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7"/>
        <p:cNvGrpSpPr/>
        <p:nvPr/>
      </p:nvGrpSpPr>
      <p:grpSpPr>
        <a:xfrm>
          <a:off x="0" y="0"/>
          <a:ext cx="0" cy="0"/>
          <a:chOff x="0" y="0"/>
          <a:chExt cx="0" cy="0"/>
        </a:xfrm>
      </p:grpSpPr>
      <p:sp>
        <p:nvSpPr>
          <p:cNvPr id="1138" name="Google Shape;1138;p97"/>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139" name="Google Shape;1139;p9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73</a:t>
            </a:fld>
            <a:endParaRPr/>
          </a:p>
        </p:txBody>
      </p:sp>
      <p:pic>
        <p:nvPicPr>
          <p:cNvPr id="1140" name="Google Shape;1140;p9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141" name="Google Shape;1141;p9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142" name="Google Shape;1142;p97"/>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144" name="Google Shape;1144;p97"/>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145" name="Google Shape;1145;p97"/>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146" name="Google Shape;1146;p97"/>
          <p:cNvSpPr/>
          <p:nvPr/>
        </p:nvSpPr>
        <p:spPr>
          <a:xfrm>
            <a:off x="5728225" y="1367625"/>
            <a:ext cx="2355900" cy="1536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이번엔 Category를 행 선반으로 드래그해 보겠습니다.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cxnSp>
        <p:nvCxnSpPr>
          <p:cNvPr id="1147" name="Google Shape;1147;p97"/>
          <p:cNvCxnSpPr/>
          <p:nvPr/>
        </p:nvCxnSpPr>
        <p:spPr>
          <a:xfrm rot="10800000" flipH="1">
            <a:off x="1615400" y="2596500"/>
            <a:ext cx="1674900" cy="545100"/>
          </a:xfrm>
          <a:prstGeom prst="straightConnector1">
            <a:avLst/>
          </a:prstGeom>
          <a:noFill/>
          <a:ln w="28575" cap="flat" cmpd="sng">
            <a:solidFill>
              <a:srgbClr val="CC0000"/>
            </a:solidFill>
            <a:prstDash val="solid"/>
            <a:round/>
            <a:headEnd type="none" w="med" len="med"/>
            <a:tailEnd type="triangle"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1"/>
        <p:cNvGrpSpPr/>
        <p:nvPr/>
      </p:nvGrpSpPr>
      <p:grpSpPr>
        <a:xfrm>
          <a:off x="0" y="0"/>
          <a:ext cx="0" cy="0"/>
          <a:chOff x="0" y="0"/>
          <a:chExt cx="0" cy="0"/>
        </a:xfrm>
      </p:grpSpPr>
      <p:sp>
        <p:nvSpPr>
          <p:cNvPr id="1152" name="Google Shape;1152;p98"/>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153" name="Google Shape;1153;p9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74</a:t>
            </a:fld>
            <a:endParaRPr/>
          </a:p>
        </p:txBody>
      </p:sp>
      <p:pic>
        <p:nvPicPr>
          <p:cNvPr id="1154" name="Google Shape;1154;p9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155" name="Google Shape;1155;p9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156" name="Google Shape;1156;p98"/>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158" name="Google Shape;1158;p98"/>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159" name="Google Shape;1159;p98"/>
          <p:cNvPicPr preferRelativeResize="0"/>
          <p:nvPr/>
        </p:nvPicPr>
        <p:blipFill>
          <a:blip r:embed="rId5">
            <a:alphaModFix/>
          </a:blip>
          <a:stretch>
            <a:fillRect/>
          </a:stretch>
        </p:blipFill>
        <p:spPr>
          <a:xfrm>
            <a:off x="913225" y="1747063"/>
            <a:ext cx="7317533" cy="4116112"/>
          </a:xfrm>
          <a:prstGeom prst="rect">
            <a:avLst/>
          </a:prstGeom>
          <a:noFill/>
          <a:ln>
            <a:noFill/>
          </a:ln>
        </p:spPr>
      </p:pic>
      <p:sp>
        <p:nvSpPr>
          <p:cNvPr id="1160" name="Google Shape;1160;p98"/>
          <p:cNvSpPr/>
          <p:nvPr/>
        </p:nvSpPr>
        <p:spPr>
          <a:xfrm>
            <a:off x="5728225" y="1367625"/>
            <a:ext cx="2355900" cy="1536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이제 수익이 우수한 Category와 기간을 확인할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4"/>
        <p:cNvGrpSpPr/>
        <p:nvPr/>
      </p:nvGrpSpPr>
      <p:grpSpPr>
        <a:xfrm>
          <a:off x="0" y="0"/>
          <a:ext cx="0" cy="0"/>
          <a:chOff x="0" y="0"/>
          <a:chExt cx="0" cy="0"/>
        </a:xfrm>
      </p:grpSpPr>
      <p:sp>
        <p:nvSpPr>
          <p:cNvPr id="1165" name="Google Shape;1165;p99"/>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166" name="Google Shape;1166;p9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75</a:t>
            </a:fld>
            <a:endParaRPr/>
          </a:p>
        </p:txBody>
      </p:sp>
      <p:pic>
        <p:nvPicPr>
          <p:cNvPr id="1167" name="Google Shape;1167;p9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168" name="Google Shape;1168;p9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169" name="Google Shape;1169;p99"/>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170" name="Google Shape;1170;p99"/>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https://www.tableau.com/learn/training</a:t>
            </a:r>
            <a:endParaRPr sz="1000"/>
          </a:p>
        </p:txBody>
      </p:sp>
      <p:sp>
        <p:nvSpPr>
          <p:cNvPr id="1171" name="Google Shape;1171;p99"/>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172" name="Google Shape;1172;p99"/>
          <p:cNvPicPr preferRelativeResize="0"/>
          <p:nvPr/>
        </p:nvPicPr>
        <p:blipFill>
          <a:blip r:embed="rId6">
            <a:alphaModFix/>
          </a:blip>
          <a:stretch>
            <a:fillRect/>
          </a:stretch>
        </p:blipFill>
        <p:spPr>
          <a:xfrm>
            <a:off x="913238" y="1747063"/>
            <a:ext cx="7317533" cy="4116112"/>
          </a:xfrm>
          <a:prstGeom prst="rect">
            <a:avLst/>
          </a:prstGeom>
          <a:noFill/>
          <a:ln>
            <a:noFill/>
          </a:ln>
        </p:spPr>
      </p:pic>
      <p:sp>
        <p:nvSpPr>
          <p:cNvPr id="1173" name="Google Shape;1173;p99"/>
          <p:cNvSpPr/>
          <p:nvPr/>
        </p:nvSpPr>
        <p:spPr>
          <a:xfrm>
            <a:off x="913250" y="1367625"/>
            <a:ext cx="2355900" cy="37362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메모를 남길 수도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예를 들어, 1년 중 7월에 매출이 급락하지만 가을에 다시 회복되는 것을 볼 수 있습니다. 이런 현상은 모든 Category별로 동일하게 일어나는 것을 확인 할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마우스 오른쪽 버튼을 클릭하고 주석을 선택하고 포인트 주석을 추가하여 주석을 남길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77"/>
        <p:cNvGrpSpPr/>
        <p:nvPr/>
      </p:nvGrpSpPr>
      <p:grpSpPr>
        <a:xfrm>
          <a:off x="0" y="0"/>
          <a:ext cx="0" cy="0"/>
          <a:chOff x="0" y="0"/>
          <a:chExt cx="0" cy="0"/>
        </a:xfrm>
      </p:grpSpPr>
      <p:sp>
        <p:nvSpPr>
          <p:cNvPr id="1178" name="Google Shape;1178;p100"/>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179" name="Google Shape;1179;p10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76</a:t>
            </a:fld>
            <a:endParaRPr/>
          </a:p>
        </p:txBody>
      </p:sp>
      <p:pic>
        <p:nvPicPr>
          <p:cNvPr id="1180" name="Google Shape;1180;p10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181" name="Google Shape;1181;p10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182" name="Google Shape;1182;p100"/>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184" name="Google Shape;1184;p100"/>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185" name="Google Shape;1185;p100"/>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186" name="Google Shape;1186;p100"/>
          <p:cNvSpPr/>
          <p:nvPr/>
        </p:nvSpPr>
        <p:spPr>
          <a:xfrm>
            <a:off x="5728225" y="1367625"/>
            <a:ext cx="2355900" cy="1179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주석 창에 Fall Sale (가을 세일) 이라고 적어 보겠습니다.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
        <p:nvSpPr>
          <p:cNvPr id="1187" name="Google Shape;1187;p100"/>
          <p:cNvSpPr/>
          <p:nvPr/>
        </p:nvSpPr>
        <p:spPr>
          <a:xfrm>
            <a:off x="4261475" y="3230800"/>
            <a:ext cx="594600" cy="3651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91"/>
        <p:cNvGrpSpPr/>
        <p:nvPr/>
      </p:nvGrpSpPr>
      <p:grpSpPr>
        <a:xfrm>
          <a:off x="0" y="0"/>
          <a:ext cx="0" cy="0"/>
          <a:chOff x="0" y="0"/>
          <a:chExt cx="0" cy="0"/>
        </a:xfrm>
      </p:grpSpPr>
      <p:sp>
        <p:nvSpPr>
          <p:cNvPr id="1192" name="Google Shape;1192;p101"/>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193" name="Google Shape;1193;p10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77</a:t>
            </a:fld>
            <a:endParaRPr/>
          </a:p>
        </p:txBody>
      </p:sp>
      <p:pic>
        <p:nvPicPr>
          <p:cNvPr id="1194" name="Google Shape;1194;p10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195" name="Google Shape;1195;p10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196" name="Google Shape;1196;p101"/>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pic>
        <p:nvPicPr>
          <p:cNvPr id="1198" name="Google Shape;1198;p101"/>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199" name="Google Shape;1199;p101"/>
          <p:cNvSpPr/>
          <p:nvPr/>
        </p:nvSpPr>
        <p:spPr>
          <a:xfrm>
            <a:off x="5728225" y="1367625"/>
            <a:ext cx="2355900" cy="25371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이 유용한 그래프를 간편하게 공유하고자 할 경우에는 마우스 오른쪽 버튼을 클릭하여 이 이미지를 복사하고 조직 내 다른 사람들과 신속하게 공유할 수 있는 기능이 Tableau 데스크탑 버전에서 제공이 됩니다.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
        <p:nvSpPr>
          <p:cNvPr id="1200" name="Google Shape;1200;p101"/>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*태블로 데스크탑용 기능 ONLY*</a:t>
            </a:r>
            <a:endParaRPr b="1">
              <a:solidFill>
                <a:srgbClr val="1C4587"/>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4"/>
        <p:cNvGrpSpPr/>
        <p:nvPr/>
      </p:nvGrpSpPr>
      <p:grpSpPr>
        <a:xfrm>
          <a:off x="0" y="0"/>
          <a:ext cx="0" cy="0"/>
          <a:chOff x="0" y="0"/>
          <a:chExt cx="0" cy="0"/>
        </a:xfrm>
      </p:grpSpPr>
      <p:sp>
        <p:nvSpPr>
          <p:cNvPr id="1205" name="Google Shape;1205;p102"/>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206" name="Google Shape;1206;p10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78</a:t>
            </a:fld>
            <a:endParaRPr/>
          </a:p>
        </p:txBody>
      </p:sp>
      <p:pic>
        <p:nvPicPr>
          <p:cNvPr id="1207" name="Google Shape;1207;p10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208" name="Google Shape;1208;p10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209" name="Google Shape;1209;p102"/>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211" name="Google Shape;1211;p102"/>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*태블로 데스크탑용 기능 ONLY*</a:t>
            </a:r>
            <a:endParaRPr b="1">
              <a:solidFill>
                <a:srgbClr val="1C4587"/>
              </a:solidFill>
            </a:endParaRPr>
          </a:p>
        </p:txBody>
      </p:sp>
      <p:pic>
        <p:nvPicPr>
          <p:cNvPr id="1212" name="Google Shape;1212;p102"/>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213" name="Google Shape;1213;p102"/>
          <p:cNvSpPr/>
          <p:nvPr/>
        </p:nvSpPr>
        <p:spPr>
          <a:xfrm>
            <a:off x="5728225" y="1367625"/>
            <a:ext cx="2355900" cy="19722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Tableau 데스크탑에서는 마우스 오른쪽 버튼을 클릭하여 이 이미지를 복사하고 조직 내 다른 사람들과 신속하게 공유할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7"/>
        <p:cNvGrpSpPr/>
        <p:nvPr/>
      </p:nvGrpSpPr>
      <p:grpSpPr>
        <a:xfrm>
          <a:off x="0" y="0"/>
          <a:ext cx="0" cy="0"/>
          <a:chOff x="0" y="0"/>
          <a:chExt cx="0" cy="0"/>
        </a:xfrm>
      </p:grpSpPr>
      <p:sp>
        <p:nvSpPr>
          <p:cNvPr id="1218" name="Google Shape;1218;p103"/>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219" name="Google Shape;1219;p10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79</a:t>
            </a:fld>
            <a:endParaRPr/>
          </a:p>
        </p:txBody>
      </p:sp>
      <p:pic>
        <p:nvPicPr>
          <p:cNvPr id="1220" name="Google Shape;1220;p10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221" name="Google Shape;1221;p10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222" name="Google Shape;1222;p103"/>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pic>
        <p:nvPicPr>
          <p:cNvPr id="1224" name="Google Shape;1224;p103"/>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225" name="Google Shape;1225;p103"/>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*태블로 데스크탑용 기능 ONLY*</a:t>
            </a:r>
            <a:endParaRPr b="1">
              <a:solidFill>
                <a:srgbClr val="1C4587"/>
              </a:solidFill>
            </a:endParaRPr>
          </a:p>
        </p:txBody>
      </p:sp>
      <p:sp>
        <p:nvSpPr>
          <p:cNvPr id="1226" name="Google Shape;1226;p103"/>
          <p:cNvSpPr/>
          <p:nvPr/>
        </p:nvSpPr>
        <p:spPr>
          <a:xfrm>
            <a:off x="5728225" y="1367625"/>
            <a:ext cx="2355900" cy="19722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Tableau 데스크탑에서는 마우스 오른쪽 버튼을 클릭하여 이 이미지를 복사하고 조직 내 다른 사람들과 신속하게 공유할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3"/>
        <p:cNvGrpSpPr/>
        <p:nvPr/>
      </p:nvGrpSpPr>
      <p:grpSpPr>
        <a:xfrm>
          <a:off x="0" y="0"/>
          <a:ext cx="0" cy="0"/>
          <a:chOff x="0" y="0"/>
          <a:chExt cx="0" cy="0"/>
        </a:xfrm>
      </p:grpSpPr>
      <p:sp>
        <p:nvSpPr>
          <p:cNvPr id="264" name="Google Shape;264;p32"/>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265" name="Google Shape;265;p3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a:t>
            </a:fld>
            <a:endParaRPr/>
          </a:p>
        </p:txBody>
      </p:sp>
      <p:pic>
        <p:nvPicPr>
          <p:cNvPr id="266" name="Google Shape;266;p3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67" name="Google Shape;267;p3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sp>
        <p:nvSpPr>
          <p:cNvPr id="268" name="Google Shape;268;p32"/>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Microsoft Excel을 선택</a:t>
            </a:r>
            <a:endParaRPr b="1">
              <a:solidFill>
                <a:srgbClr val="1C4587"/>
              </a:solidFill>
            </a:endParaRPr>
          </a:p>
        </p:txBody>
      </p:sp>
      <p:cxnSp>
        <p:nvCxnSpPr>
          <p:cNvPr id="269" name="Google Shape;269;p32"/>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pic>
        <p:nvPicPr>
          <p:cNvPr id="270" name="Google Shape;270;p32"/>
          <p:cNvPicPr preferRelativeResize="0"/>
          <p:nvPr/>
        </p:nvPicPr>
        <p:blipFill>
          <a:blip r:embed="rId5">
            <a:alphaModFix/>
          </a:blip>
          <a:stretch>
            <a:fillRect/>
          </a:stretch>
        </p:blipFill>
        <p:spPr>
          <a:xfrm>
            <a:off x="765900" y="1664188"/>
            <a:ext cx="7612192" cy="4281858"/>
          </a:xfrm>
          <a:prstGeom prst="rect">
            <a:avLst/>
          </a:prstGeom>
          <a:noFill/>
          <a:ln>
            <a:noFill/>
          </a:ln>
        </p:spPr>
      </p:pic>
      <p:sp>
        <p:nvSpPr>
          <p:cNvPr id="272" name="Google Shape;272;p32"/>
          <p:cNvSpPr/>
          <p:nvPr/>
        </p:nvSpPr>
        <p:spPr>
          <a:xfrm>
            <a:off x="5728225" y="1367625"/>
            <a:ext cx="2355900" cy="38949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txBox="1"/>
          <p:nvPr/>
        </p:nvSpPr>
        <p:spPr>
          <a:xfrm>
            <a:off x="5738125" y="1655050"/>
            <a:ext cx="2346000" cy="332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1200" dirty="0">
                <a:latin typeface="맑은 고딕" panose="020B0503020000020004" pitchFamily="50" charset="-127"/>
                <a:ea typeface="맑은 고딕" panose="020B0503020000020004" pitchFamily="50" charset="-127"/>
                <a:cs typeface="Roboto"/>
                <a:sym typeface="Roboto"/>
              </a:rPr>
              <a:t>Excel에 연결하도록 선택해 보겠습니다</a:t>
            </a: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0"/>
        <p:cNvGrpSpPr/>
        <p:nvPr/>
      </p:nvGrpSpPr>
      <p:grpSpPr>
        <a:xfrm>
          <a:off x="0" y="0"/>
          <a:ext cx="0" cy="0"/>
          <a:chOff x="0" y="0"/>
          <a:chExt cx="0" cy="0"/>
        </a:xfrm>
      </p:grpSpPr>
      <p:sp>
        <p:nvSpPr>
          <p:cNvPr id="1231" name="Google Shape;1231;p104"/>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232" name="Google Shape;1232;p10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80</a:t>
            </a:fld>
            <a:endParaRPr/>
          </a:p>
        </p:txBody>
      </p:sp>
      <p:pic>
        <p:nvPicPr>
          <p:cNvPr id="1233" name="Google Shape;1233;p10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234" name="Google Shape;1234;p10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235" name="Google Shape;1235;p104"/>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236" name="Google Shape;1236;p104"/>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https://www.tableau.com/learn/training</a:t>
            </a:r>
            <a:endParaRPr sz="1000"/>
          </a:p>
        </p:txBody>
      </p:sp>
      <p:pic>
        <p:nvPicPr>
          <p:cNvPr id="1237" name="Google Shape;1237;p104"/>
          <p:cNvPicPr preferRelativeResize="0"/>
          <p:nvPr/>
        </p:nvPicPr>
        <p:blipFill>
          <a:blip r:embed="rId6">
            <a:alphaModFix/>
          </a:blip>
          <a:stretch>
            <a:fillRect/>
          </a:stretch>
        </p:blipFill>
        <p:spPr>
          <a:xfrm>
            <a:off x="913225" y="1747063"/>
            <a:ext cx="7317533" cy="4116112"/>
          </a:xfrm>
          <a:prstGeom prst="rect">
            <a:avLst/>
          </a:prstGeom>
          <a:noFill/>
          <a:ln>
            <a:noFill/>
          </a:ln>
        </p:spPr>
      </p:pic>
      <p:sp>
        <p:nvSpPr>
          <p:cNvPr id="1238" name="Google Shape;1238;p104"/>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*태블로 데스크탑용 기능 ONLY*</a:t>
            </a:r>
            <a:endParaRPr b="1">
              <a:solidFill>
                <a:srgbClr val="1C4587"/>
              </a:solidFill>
            </a:endParaRPr>
          </a:p>
        </p:txBody>
      </p:sp>
      <p:sp>
        <p:nvSpPr>
          <p:cNvPr id="1239" name="Google Shape;1239;p104"/>
          <p:cNvSpPr/>
          <p:nvPr/>
        </p:nvSpPr>
        <p:spPr>
          <a:xfrm>
            <a:off x="5728225" y="1367625"/>
            <a:ext cx="2355900" cy="29136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이 타임라인을 뒷받침하는 원본 수치가 필요한 경우에 어떻게 해야 하나요? </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Tableau Desktop에서는 이 작업을 쉽게 수행할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그래프에서 마우스 오른쪽 버튼으로 클릭하여 메뉴를 열어보겠습니다.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3"/>
        <p:cNvGrpSpPr/>
        <p:nvPr/>
      </p:nvGrpSpPr>
      <p:grpSpPr>
        <a:xfrm>
          <a:off x="0" y="0"/>
          <a:ext cx="0" cy="0"/>
          <a:chOff x="0" y="0"/>
          <a:chExt cx="0" cy="0"/>
        </a:xfrm>
      </p:grpSpPr>
      <p:sp>
        <p:nvSpPr>
          <p:cNvPr id="1244" name="Google Shape;1244;p105"/>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245" name="Google Shape;1245;p10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81</a:t>
            </a:fld>
            <a:endParaRPr/>
          </a:p>
        </p:txBody>
      </p:sp>
      <p:pic>
        <p:nvPicPr>
          <p:cNvPr id="1246" name="Google Shape;1246;p10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247" name="Google Shape;1247;p10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248" name="Google Shape;1248;p105"/>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pic>
        <p:nvPicPr>
          <p:cNvPr id="1250" name="Google Shape;1250;p105"/>
          <p:cNvPicPr preferRelativeResize="0"/>
          <p:nvPr/>
        </p:nvPicPr>
        <p:blipFill>
          <a:blip r:embed="rId5">
            <a:alphaModFix/>
          </a:blip>
          <a:stretch>
            <a:fillRect/>
          </a:stretch>
        </p:blipFill>
        <p:spPr>
          <a:xfrm>
            <a:off x="913225" y="1747063"/>
            <a:ext cx="7317533" cy="4116112"/>
          </a:xfrm>
          <a:prstGeom prst="rect">
            <a:avLst/>
          </a:prstGeom>
          <a:noFill/>
          <a:ln>
            <a:noFill/>
          </a:ln>
        </p:spPr>
      </p:pic>
      <p:sp>
        <p:nvSpPr>
          <p:cNvPr id="1251" name="Google Shape;1251;p105"/>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*태블로 데스크탑용 기능 ONLY*</a:t>
            </a:r>
            <a:endParaRPr b="1">
              <a:solidFill>
                <a:srgbClr val="1C4587"/>
              </a:solidFill>
            </a:endParaRPr>
          </a:p>
        </p:txBody>
      </p:sp>
      <p:sp>
        <p:nvSpPr>
          <p:cNvPr id="1252" name="Google Shape;1252;p105"/>
          <p:cNvSpPr/>
          <p:nvPr/>
        </p:nvSpPr>
        <p:spPr>
          <a:xfrm>
            <a:off x="5728225" y="1367625"/>
            <a:ext cx="2355900" cy="10308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그래프의 데이터를 복사합니다.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6"/>
        <p:cNvGrpSpPr/>
        <p:nvPr/>
      </p:nvGrpSpPr>
      <p:grpSpPr>
        <a:xfrm>
          <a:off x="0" y="0"/>
          <a:ext cx="0" cy="0"/>
          <a:chOff x="0" y="0"/>
          <a:chExt cx="0" cy="0"/>
        </a:xfrm>
      </p:grpSpPr>
      <p:sp>
        <p:nvSpPr>
          <p:cNvPr id="1257" name="Google Shape;1257;p106"/>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258" name="Google Shape;1258;p10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82</a:t>
            </a:fld>
            <a:endParaRPr/>
          </a:p>
        </p:txBody>
      </p:sp>
      <p:pic>
        <p:nvPicPr>
          <p:cNvPr id="1259" name="Google Shape;1259;p10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260" name="Google Shape;1260;p10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261" name="Google Shape;1261;p106"/>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pic>
        <p:nvPicPr>
          <p:cNvPr id="1263" name="Google Shape;1263;p106"/>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264" name="Google Shape;1264;p106"/>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*태블로 데스크탑용 기능 ONLY*</a:t>
            </a:r>
            <a:endParaRPr b="1">
              <a:solidFill>
                <a:srgbClr val="1C4587"/>
              </a:solidFill>
            </a:endParaRPr>
          </a:p>
        </p:txBody>
      </p:sp>
      <p:sp>
        <p:nvSpPr>
          <p:cNvPr id="1265" name="Google Shape;1265;p106"/>
          <p:cNvSpPr/>
          <p:nvPr/>
        </p:nvSpPr>
        <p:spPr>
          <a:xfrm>
            <a:off x="5728225" y="1367625"/>
            <a:ext cx="2355900" cy="15459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복사한 데이터를 Excel에 붙여넣으면 앞서 살펴본 퀵 테이블 계산도 여기에 포함 되어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9"/>
        <p:cNvGrpSpPr/>
        <p:nvPr/>
      </p:nvGrpSpPr>
      <p:grpSpPr>
        <a:xfrm>
          <a:off x="0" y="0"/>
          <a:ext cx="0" cy="0"/>
          <a:chOff x="0" y="0"/>
          <a:chExt cx="0" cy="0"/>
        </a:xfrm>
      </p:grpSpPr>
      <p:sp>
        <p:nvSpPr>
          <p:cNvPr id="1270" name="Google Shape;1270;p107"/>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271" name="Google Shape;1271;p10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83</a:t>
            </a:fld>
            <a:endParaRPr/>
          </a:p>
        </p:txBody>
      </p:sp>
      <p:pic>
        <p:nvPicPr>
          <p:cNvPr id="1272" name="Google Shape;1272;p10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273" name="Google Shape;1273;p10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274" name="Google Shape;1274;p107"/>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pic>
        <p:nvPicPr>
          <p:cNvPr id="1276" name="Google Shape;1276;p107"/>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277" name="Google Shape;1277;p107"/>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Worksheet 이름 변경</a:t>
            </a:r>
            <a:endParaRPr b="1">
              <a:solidFill>
                <a:srgbClr val="1C4587"/>
              </a:solidFill>
            </a:endParaRPr>
          </a:p>
        </p:txBody>
      </p:sp>
      <p:sp>
        <p:nvSpPr>
          <p:cNvPr id="1278" name="Google Shape;1278;p107"/>
          <p:cNvSpPr/>
          <p:nvPr/>
        </p:nvSpPr>
        <p:spPr>
          <a:xfrm>
            <a:off x="5728225" y="1367625"/>
            <a:ext cx="2355900" cy="15459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시트 탭을 더블 클릭하고 이 시트 이름을 Sales Seasonality (계절적 매출 변동)으로 변경해 보겠습니다.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
        <p:nvSpPr>
          <p:cNvPr id="1279" name="Google Shape;1279;p107"/>
          <p:cNvSpPr/>
          <p:nvPr/>
        </p:nvSpPr>
        <p:spPr>
          <a:xfrm>
            <a:off x="1595575" y="5470550"/>
            <a:ext cx="743400" cy="3651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3"/>
        <p:cNvGrpSpPr/>
        <p:nvPr/>
      </p:nvGrpSpPr>
      <p:grpSpPr>
        <a:xfrm>
          <a:off x="0" y="0"/>
          <a:ext cx="0" cy="0"/>
          <a:chOff x="0" y="0"/>
          <a:chExt cx="0" cy="0"/>
        </a:xfrm>
      </p:grpSpPr>
      <p:sp>
        <p:nvSpPr>
          <p:cNvPr id="1284" name="Google Shape;1284;p108"/>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285" name="Google Shape;1285;p10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84</a:t>
            </a:fld>
            <a:endParaRPr/>
          </a:p>
        </p:txBody>
      </p:sp>
      <p:pic>
        <p:nvPicPr>
          <p:cNvPr id="1286" name="Google Shape;1286;p10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287" name="Google Shape;1287;p10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288" name="Google Shape;1288;p108"/>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290" name="Google Shape;1290;p108"/>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291" name="Google Shape;1291;p108"/>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292" name="Google Shape;1292;p108"/>
          <p:cNvSpPr/>
          <p:nvPr/>
        </p:nvSpPr>
        <p:spPr>
          <a:xfrm>
            <a:off x="5728225" y="1367625"/>
            <a:ext cx="2355900" cy="19722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이 타임라인을 뒷받침하는 원본 수치를 보기 위해 간단하게 탭을 마우스 오른쪽 버튼으로 클릭하고 Duplicate as Crosstab(크로스탭으로 복제) 해 보겠습니다.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6"/>
        <p:cNvGrpSpPr/>
        <p:nvPr/>
      </p:nvGrpSpPr>
      <p:grpSpPr>
        <a:xfrm>
          <a:off x="0" y="0"/>
          <a:ext cx="0" cy="0"/>
          <a:chOff x="0" y="0"/>
          <a:chExt cx="0" cy="0"/>
        </a:xfrm>
      </p:grpSpPr>
      <p:sp>
        <p:nvSpPr>
          <p:cNvPr id="1297" name="Google Shape;1297;p109"/>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298" name="Google Shape;1298;p10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85</a:t>
            </a:fld>
            <a:endParaRPr/>
          </a:p>
        </p:txBody>
      </p:sp>
      <p:pic>
        <p:nvPicPr>
          <p:cNvPr id="1299" name="Google Shape;1299;p10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300" name="Google Shape;1300;p10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301" name="Google Shape;1301;p109"/>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302" name="Google Shape;1302;p109"/>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https://www.tableau.com/learn/training</a:t>
            </a:r>
            <a:endParaRPr sz="1000"/>
          </a:p>
        </p:txBody>
      </p:sp>
      <p:sp>
        <p:nvSpPr>
          <p:cNvPr id="1303" name="Google Shape;1303;p109"/>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304" name="Google Shape;1304;p109"/>
          <p:cNvPicPr preferRelativeResize="0"/>
          <p:nvPr/>
        </p:nvPicPr>
        <p:blipFill>
          <a:blip r:embed="rId6">
            <a:alphaModFix/>
          </a:blip>
          <a:stretch>
            <a:fillRect/>
          </a:stretch>
        </p:blipFill>
        <p:spPr>
          <a:xfrm>
            <a:off x="913238" y="1747063"/>
            <a:ext cx="7317533" cy="4116112"/>
          </a:xfrm>
          <a:prstGeom prst="rect">
            <a:avLst/>
          </a:prstGeom>
          <a:noFill/>
          <a:ln>
            <a:noFill/>
          </a:ln>
        </p:spPr>
      </p:pic>
      <p:sp>
        <p:nvSpPr>
          <p:cNvPr id="1305" name="Google Shape;1305;p109"/>
          <p:cNvSpPr/>
          <p:nvPr/>
        </p:nvSpPr>
        <p:spPr>
          <a:xfrm>
            <a:off x="5728225" y="1367625"/>
            <a:ext cx="2355900" cy="19722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이 타임라인을 뒷받침하는 원본 수치를 보기 위해 간단하게 탭을 마우스 오른쪽 버튼으로 클릭하고 Duplicate as Crosstab(크로스탭으로 복제) 해 보겠습니다.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9"/>
        <p:cNvGrpSpPr/>
        <p:nvPr/>
      </p:nvGrpSpPr>
      <p:grpSpPr>
        <a:xfrm>
          <a:off x="0" y="0"/>
          <a:ext cx="0" cy="0"/>
          <a:chOff x="0" y="0"/>
          <a:chExt cx="0" cy="0"/>
        </a:xfrm>
      </p:grpSpPr>
      <p:sp>
        <p:nvSpPr>
          <p:cNvPr id="1310" name="Google Shape;1310;p110"/>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311" name="Google Shape;1311;p11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86</a:t>
            </a:fld>
            <a:endParaRPr/>
          </a:p>
        </p:txBody>
      </p:sp>
      <p:pic>
        <p:nvPicPr>
          <p:cNvPr id="1312" name="Google Shape;1312;p11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313" name="Google Shape;1313;p11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314" name="Google Shape;1314;p110"/>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316" name="Google Shape;1316;p110"/>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317" name="Google Shape;1317;p110"/>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318" name="Google Shape;1318;p110"/>
          <p:cNvSpPr/>
          <p:nvPr/>
        </p:nvSpPr>
        <p:spPr>
          <a:xfrm>
            <a:off x="3111950" y="1913150"/>
            <a:ext cx="446100" cy="446100"/>
          </a:xfrm>
          <a:prstGeom prst="ellipse">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10"/>
          <p:cNvSpPr/>
          <p:nvPr/>
        </p:nvSpPr>
        <p:spPr>
          <a:xfrm>
            <a:off x="5728225" y="1367625"/>
            <a:ext cx="2355900" cy="1149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간편하게 축을 바꿔 보겠습니다.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3"/>
        <p:cNvGrpSpPr/>
        <p:nvPr/>
      </p:nvGrpSpPr>
      <p:grpSpPr>
        <a:xfrm>
          <a:off x="0" y="0"/>
          <a:ext cx="0" cy="0"/>
          <a:chOff x="0" y="0"/>
          <a:chExt cx="0" cy="0"/>
        </a:xfrm>
      </p:grpSpPr>
      <p:sp>
        <p:nvSpPr>
          <p:cNvPr id="1324" name="Google Shape;1324;p111"/>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325" name="Google Shape;1325;p11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87</a:t>
            </a:fld>
            <a:endParaRPr/>
          </a:p>
        </p:txBody>
      </p:sp>
      <p:pic>
        <p:nvPicPr>
          <p:cNvPr id="1326" name="Google Shape;1326;p11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327" name="Google Shape;1327;p11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328" name="Google Shape;1328;p111"/>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330" name="Google Shape;1330;p111"/>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331" name="Google Shape;1331;p111"/>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332" name="Google Shape;1332;p111"/>
          <p:cNvSpPr/>
          <p:nvPr/>
        </p:nvSpPr>
        <p:spPr>
          <a:xfrm>
            <a:off x="5728225" y="3895225"/>
            <a:ext cx="2355900" cy="9375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Category를 행 선반으로 옮길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cxnSp>
        <p:nvCxnSpPr>
          <p:cNvPr id="1333" name="Google Shape;1333;p111"/>
          <p:cNvCxnSpPr/>
          <p:nvPr/>
        </p:nvCxnSpPr>
        <p:spPr>
          <a:xfrm>
            <a:off x="4291200" y="2289300"/>
            <a:ext cx="862200" cy="247800"/>
          </a:xfrm>
          <a:prstGeom prst="straightConnector1">
            <a:avLst/>
          </a:prstGeom>
          <a:noFill/>
          <a:ln w="28575" cap="flat" cmpd="sng">
            <a:solidFill>
              <a:srgbClr val="CC0000"/>
            </a:solidFill>
            <a:prstDash val="solid"/>
            <a:round/>
            <a:headEnd type="none" w="med" len="med"/>
            <a:tailEnd type="triangle" w="med" len="med"/>
          </a:ln>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37"/>
        <p:cNvGrpSpPr/>
        <p:nvPr/>
      </p:nvGrpSpPr>
      <p:grpSpPr>
        <a:xfrm>
          <a:off x="0" y="0"/>
          <a:ext cx="0" cy="0"/>
          <a:chOff x="0" y="0"/>
          <a:chExt cx="0" cy="0"/>
        </a:xfrm>
      </p:grpSpPr>
      <p:sp>
        <p:nvSpPr>
          <p:cNvPr id="1338" name="Google Shape;1338;p112"/>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339" name="Google Shape;1339;p11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88</a:t>
            </a:fld>
            <a:endParaRPr/>
          </a:p>
        </p:txBody>
      </p:sp>
      <p:pic>
        <p:nvPicPr>
          <p:cNvPr id="1340" name="Google Shape;1340;p11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341" name="Google Shape;1341;p11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342" name="Google Shape;1342;p112"/>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344" name="Google Shape;1344;p112"/>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345" name="Google Shape;1345;p112"/>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346" name="Google Shape;1346;p112"/>
          <p:cNvSpPr/>
          <p:nvPr/>
        </p:nvSpPr>
        <p:spPr>
          <a:xfrm>
            <a:off x="5728225" y="1367625"/>
            <a:ext cx="2355900" cy="1179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좀 더 효과적인 시각화를 위해 몇 가지를 조정해 보겠습니다.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0"/>
        <p:cNvGrpSpPr/>
        <p:nvPr/>
      </p:nvGrpSpPr>
      <p:grpSpPr>
        <a:xfrm>
          <a:off x="0" y="0"/>
          <a:ext cx="0" cy="0"/>
          <a:chOff x="0" y="0"/>
          <a:chExt cx="0" cy="0"/>
        </a:xfrm>
      </p:grpSpPr>
      <p:sp>
        <p:nvSpPr>
          <p:cNvPr id="1351" name="Google Shape;1351;p113"/>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352" name="Google Shape;1352;p11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89</a:t>
            </a:fld>
            <a:endParaRPr/>
          </a:p>
        </p:txBody>
      </p:sp>
      <p:pic>
        <p:nvPicPr>
          <p:cNvPr id="1353" name="Google Shape;1353;p11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354" name="Google Shape;1354;p11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355" name="Google Shape;1355;p113"/>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357" name="Google Shape;1357;p113"/>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358" name="Google Shape;1358;p113"/>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359" name="Google Shape;1359;p113"/>
          <p:cNvSpPr/>
          <p:nvPr/>
        </p:nvSpPr>
        <p:spPr>
          <a:xfrm>
            <a:off x="5728225" y="1367625"/>
            <a:ext cx="2355900" cy="10506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오른쪽 클릭을 하여 제목을 없애 줍니다.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
        <p:nvSpPr>
          <p:cNvPr id="1360" name="Google Shape;1360;p113"/>
          <p:cNvSpPr/>
          <p:nvPr/>
        </p:nvSpPr>
        <p:spPr>
          <a:xfrm>
            <a:off x="3950150" y="2522750"/>
            <a:ext cx="446100" cy="446100"/>
          </a:xfrm>
          <a:prstGeom prst="ellipse">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7"/>
        <p:cNvGrpSpPr/>
        <p:nvPr/>
      </p:nvGrpSpPr>
      <p:grpSpPr>
        <a:xfrm>
          <a:off x="0" y="0"/>
          <a:ext cx="0" cy="0"/>
          <a:chOff x="0" y="0"/>
          <a:chExt cx="0" cy="0"/>
        </a:xfrm>
      </p:grpSpPr>
      <p:sp>
        <p:nvSpPr>
          <p:cNvPr id="278" name="Google Shape;278;p33"/>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279" name="Google Shape;279;p3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a:t>
            </a:fld>
            <a:endParaRPr/>
          </a:p>
        </p:txBody>
      </p:sp>
      <p:pic>
        <p:nvPicPr>
          <p:cNvPr id="280" name="Google Shape;280;p3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81" name="Google Shape;281;p3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282" name="Google Shape;282;p33"/>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pic>
        <p:nvPicPr>
          <p:cNvPr id="283" name="Google Shape;283;p33"/>
          <p:cNvPicPr preferRelativeResize="0"/>
          <p:nvPr/>
        </p:nvPicPr>
        <p:blipFill>
          <a:blip r:embed="rId5">
            <a:alphaModFix/>
          </a:blip>
          <a:stretch>
            <a:fillRect/>
          </a:stretch>
        </p:blipFill>
        <p:spPr>
          <a:xfrm>
            <a:off x="844625" y="1703375"/>
            <a:ext cx="7454749" cy="4193275"/>
          </a:xfrm>
          <a:prstGeom prst="rect">
            <a:avLst/>
          </a:prstGeom>
          <a:noFill/>
          <a:ln>
            <a:noFill/>
          </a:ln>
        </p:spPr>
      </p:pic>
      <p:sp>
        <p:nvSpPr>
          <p:cNvPr id="285" name="Google Shape;285;p33"/>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1F447D"/>
                </a:solidFill>
              </a:rPr>
              <a:t>Global Superstore Orders 2016.xlsx 선택</a:t>
            </a:r>
            <a:endParaRPr b="1">
              <a:solidFill>
                <a:srgbClr val="1F447D"/>
              </a:solidFill>
            </a:endParaRPr>
          </a:p>
          <a:p>
            <a:pPr marL="0" lvl="0" indent="0" algn="l" rtl="0">
              <a:spcBef>
                <a:spcPts val="0"/>
              </a:spcBef>
              <a:spcAft>
                <a:spcPts val="0"/>
              </a:spcAft>
              <a:buNone/>
            </a:pPr>
            <a:endParaRPr b="1">
              <a:solidFill>
                <a:srgbClr val="1F447D"/>
              </a:solidFill>
            </a:endParaRPr>
          </a:p>
        </p:txBody>
      </p:sp>
      <p:sp>
        <p:nvSpPr>
          <p:cNvPr id="286" name="Google Shape;286;p33"/>
          <p:cNvSpPr/>
          <p:nvPr/>
        </p:nvSpPr>
        <p:spPr>
          <a:xfrm>
            <a:off x="5728225" y="1367625"/>
            <a:ext cx="2355900" cy="38949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txBox="1"/>
          <p:nvPr/>
        </p:nvSpPr>
        <p:spPr>
          <a:xfrm>
            <a:off x="5738125" y="1655050"/>
            <a:ext cx="2346000" cy="332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1200" dirty="0">
                <a:latin typeface="맑은 고딕" panose="020B0503020000020004" pitchFamily="50" charset="-127"/>
                <a:ea typeface="맑은 고딕" panose="020B0503020000020004" pitchFamily="50" charset="-127"/>
                <a:cs typeface="Roboto"/>
                <a:sym typeface="Roboto"/>
              </a:rPr>
              <a:t>컴퓨터에서 파일을 탐색하고 더블 클릭하여 엽니다.</a:t>
            </a: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4"/>
        <p:cNvGrpSpPr/>
        <p:nvPr/>
      </p:nvGrpSpPr>
      <p:grpSpPr>
        <a:xfrm>
          <a:off x="0" y="0"/>
          <a:ext cx="0" cy="0"/>
          <a:chOff x="0" y="0"/>
          <a:chExt cx="0" cy="0"/>
        </a:xfrm>
      </p:grpSpPr>
      <p:sp>
        <p:nvSpPr>
          <p:cNvPr id="1365" name="Google Shape;1365;p114"/>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366" name="Google Shape;1366;p11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90</a:t>
            </a:fld>
            <a:endParaRPr/>
          </a:p>
        </p:txBody>
      </p:sp>
      <p:pic>
        <p:nvPicPr>
          <p:cNvPr id="1367" name="Google Shape;1367;p11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368" name="Google Shape;1368;p11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369" name="Google Shape;1369;p114"/>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370" name="Google Shape;1370;p114"/>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https://www.tableau.com/learn/training</a:t>
            </a:r>
            <a:endParaRPr sz="1000"/>
          </a:p>
        </p:txBody>
      </p:sp>
      <p:sp>
        <p:nvSpPr>
          <p:cNvPr id="1371" name="Google Shape;1371;p114"/>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372" name="Google Shape;1372;p114"/>
          <p:cNvPicPr preferRelativeResize="0"/>
          <p:nvPr/>
        </p:nvPicPr>
        <p:blipFill>
          <a:blip r:embed="rId6">
            <a:alphaModFix/>
          </a:blip>
          <a:stretch>
            <a:fillRect/>
          </a:stretch>
        </p:blipFill>
        <p:spPr>
          <a:xfrm>
            <a:off x="913238" y="1747063"/>
            <a:ext cx="7317533" cy="4116112"/>
          </a:xfrm>
          <a:prstGeom prst="rect">
            <a:avLst/>
          </a:prstGeom>
          <a:noFill/>
          <a:ln>
            <a:noFill/>
          </a:ln>
        </p:spPr>
      </p:pic>
      <p:sp>
        <p:nvSpPr>
          <p:cNvPr id="1373" name="Google Shape;1373;p114"/>
          <p:cNvSpPr/>
          <p:nvPr/>
        </p:nvSpPr>
        <p:spPr>
          <a:xfrm>
            <a:off x="5728225" y="1367625"/>
            <a:ext cx="2355900" cy="10506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뷰 창의 크기를 Entire View (전체 뷰)로 바꿔 줍니다.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
        <p:nvSpPr>
          <p:cNvPr id="1374" name="Google Shape;1374;p114"/>
          <p:cNvSpPr/>
          <p:nvPr/>
        </p:nvSpPr>
        <p:spPr>
          <a:xfrm>
            <a:off x="4657900" y="1972175"/>
            <a:ext cx="812700" cy="8226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8"/>
        <p:cNvGrpSpPr/>
        <p:nvPr/>
      </p:nvGrpSpPr>
      <p:grpSpPr>
        <a:xfrm>
          <a:off x="0" y="0"/>
          <a:ext cx="0" cy="0"/>
          <a:chOff x="0" y="0"/>
          <a:chExt cx="0" cy="0"/>
        </a:xfrm>
      </p:grpSpPr>
      <p:sp>
        <p:nvSpPr>
          <p:cNvPr id="1379" name="Google Shape;1379;p115"/>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380" name="Google Shape;1380;p11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91</a:t>
            </a:fld>
            <a:endParaRPr/>
          </a:p>
        </p:txBody>
      </p:sp>
      <p:pic>
        <p:nvPicPr>
          <p:cNvPr id="1381" name="Google Shape;1381;p11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382" name="Google Shape;1382;p11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383" name="Google Shape;1383;p115"/>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385" name="Google Shape;1385;p115"/>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386" name="Google Shape;1386;p115"/>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387" name="Google Shape;1387;p115"/>
          <p:cNvSpPr/>
          <p:nvPr/>
        </p:nvSpPr>
        <p:spPr>
          <a:xfrm>
            <a:off x="5723675" y="1367625"/>
            <a:ext cx="2507100" cy="1922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지금도 보기에는 좋지만 사무용품 세일 기간 및 연말 수익은 좋지 않은 점이 우려되기때문에 크로스탭에 수익을 추가하여 확인해 보겠습니다.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1"/>
        <p:cNvGrpSpPr/>
        <p:nvPr/>
      </p:nvGrpSpPr>
      <p:grpSpPr>
        <a:xfrm>
          <a:off x="0" y="0"/>
          <a:ext cx="0" cy="0"/>
          <a:chOff x="0" y="0"/>
          <a:chExt cx="0" cy="0"/>
        </a:xfrm>
      </p:grpSpPr>
      <p:sp>
        <p:nvSpPr>
          <p:cNvPr id="1392" name="Google Shape;1392;p116"/>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393" name="Google Shape;1393;p11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92</a:t>
            </a:fld>
            <a:endParaRPr/>
          </a:p>
        </p:txBody>
      </p:sp>
      <p:pic>
        <p:nvPicPr>
          <p:cNvPr id="1394" name="Google Shape;1394;p11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395" name="Google Shape;1395;p11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396" name="Google Shape;1396;p116"/>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398" name="Google Shape;1398;p116"/>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399" name="Google Shape;1399;p116"/>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400" name="Google Shape;1400;p116"/>
          <p:cNvSpPr/>
          <p:nvPr/>
        </p:nvSpPr>
        <p:spPr>
          <a:xfrm>
            <a:off x="5734775" y="1367625"/>
            <a:ext cx="2496000" cy="1080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Profit (수익)을 Color (색상)에 추가해 보도록 합니다.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4"/>
        <p:cNvGrpSpPr/>
        <p:nvPr/>
      </p:nvGrpSpPr>
      <p:grpSpPr>
        <a:xfrm>
          <a:off x="0" y="0"/>
          <a:ext cx="0" cy="0"/>
          <a:chOff x="0" y="0"/>
          <a:chExt cx="0" cy="0"/>
        </a:xfrm>
      </p:grpSpPr>
      <p:sp>
        <p:nvSpPr>
          <p:cNvPr id="1405" name="Google Shape;1405;p117"/>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406" name="Google Shape;1406;p11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93</a:t>
            </a:fld>
            <a:endParaRPr/>
          </a:p>
        </p:txBody>
      </p:sp>
      <p:pic>
        <p:nvPicPr>
          <p:cNvPr id="1407" name="Google Shape;1407;p11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408" name="Google Shape;1408;p11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409" name="Google Shape;1409;p117"/>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411" name="Google Shape;1411;p117"/>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412" name="Google Shape;1412;p117"/>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413" name="Google Shape;1413;p117"/>
          <p:cNvSpPr/>
          <p:nvPr/>
        </p:nvSpPr>
        <p:spPr>
          <a:xfrm>
            <a:off x="5653175" y="1367625"/>
            <a:ext cx="2577600" cy="2226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Profit (수익)을 Color (색상)에 추가하니 전반적인 추세를 더욱 명확하게 이해할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하지만 이 색상이 약간 흐리니, 표시 방법을 편집해 보도록 하겠습니다.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7"/>
        <p:cNvGrpSpPr/>
        <p:nvPr/>
      </p:nvGrpSpPr>
      <p:grpSpPr>
        <a:xfrm>
          <a:off x="0" y="0"/>
          <a:ext cx="0" cy="0"/>
          <a:chOff x="0" y="0"/>
          <a:chExt cx="0" cy="0"/>
        </a:xfrm>
      </p:grpSpPr>
      <p:sp>
        <p:nvSpPr>
          <p:cNvPr id="1418" name="Google Shape;1418;p118"/>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419" name="Google Shape;1419;p11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94</a:t>
            </a:fld>
            <a:endParaRPr/>
          </a:p>
        </p:txBody>
      </p:sp>
      <p:pic>
        <p:nvPicPr>
          <p:cNvPr id="1420" name="Google Shape;1420;p11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421" name="Google Shape;1421;p11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422" name="Google Shape;1422;p118"/>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424" name="Google Shape;1424;p118"/>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425" name="Google Shape;1425;p118"/>
          <p:cNvPicPr preferRelativeResize="0"/>
          <p:nvPr/>
        </p:nvPicPr>
        <p:blipFill>
          <a:blip r:embed="rId5">
            <a:alphaModFix/>
          </a:blip>
          <a:stretch>
            <a:fillRect/>
          </a:stretch>
        </p:blipFill>
        <p:spPr>
          <a:xfrm>
            <a:off x="1553913" y="1747063"/>
            <a:ext cx="6036163" cy="4116111"/>
          </a:xfrm>
          <a:prstGeom prst="rect">
            <a:avLst/>
          </a:prstGeom>
          <a:noFill/>
          <a:ln>
            <a:noFill/>
          </a:ln>
        </p:spPr>
      </p:pic>
      <p:sp>
        <p:nvSpPr>
          <p:cNvPr id="1426" name="Google Shape;1426;p118"/>
          <p:cNvSpPr/>
          <p:nvPr/>
        </p:nvSpPr>
        <p:spPr>
          <a:xfrm>
            <a:off x="2586625" y="3072225"/>
            <a:ext cx="872100" cy="2181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18"/>
          <p:cNvSpPr/>
          <p:nvPr/>
        </p:nvSpPr>
        <p:spPr>
          <a:xfrm>
            <a:off x="3858900" y="2719200"/>
            <a:ext cx="2691900" cy="17769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18"/>
          <p:cNvSpPr/>
          <p:nvPr/>
        </p:nvSpPr>
        <p:spPr>
          <a:xfrm>
            <a:off x="913250" y="4544700"/>
            <a:ext cx="2577600" cy="13185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컬러 편집 옵션을 통해 색상을 지정 할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2"/>
        <p:cNvGrpSpPr/>
        <p:nvPr/>
      </p:nvGrpSpPr>
      <p:grpSpPr>
        <a:xfrm>
          <a:off x="0" y="0"/>
          <a:ext cx="0" cy="0"/>
          <a:chOff x="0" y="0"/>
          <a:chExt cx="0" cy="0"/>
        </a:xfrm>
      </p:grpSpPr>
      <p:sp>
        <p:nvSpPr>
          <p:cNvPr id="1433" name="Google Shape;1433;p119"/>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434" name="Google Shape;1434;p11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95</a:t>
            </a:fld>
            <a:endParaRPr/>
          </a:p>
        </p:txBody>
      </p:sp>
      <p:pic>
        <p:nvPicPr>
          <p:cNvPr id="1435" name="Google Shape;1435;p11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436" name="Google Shape;1436;p11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437" name="Google Shape;1437;p119"/>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439" name="Google Shape;1439;p119"/>
          <p:cNvSpPr txBox="1"/>
          <p:nvPr/>
        </p:nvSpPr>
        <p:spPr>
          <a:xfrm>
            <a:off x="733000" y="1040625"/>
            <a:ext cx="7497900" cy="439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2400" b="1">
                <a:solidFill>
                  <a:srgbClr val="1F447D"/>
                </a:solidFill>
              </a:rPr>
              <a:t>Exercise</a:t>
            </a:r>
            <a:endParaRPr sz="2400" b="1">
              <a:solidFill>
                <a:srgbClr val="1F447D"/>
              </a:solidFill>
            </a:endParaRPr>
          </a:p>
          <a:p>
            <a:pPr marL="0" lvl="0" indent="0" algn="l" rtl="0">
              <a:lnSpc>
                <a:spcPct val="115000"/>
              </a:lnSpc>
              <a:spcBef>
                <a:spcPts val="0"/>
              </a:spcBef>
              <a:spcAft>
                <a:spcPts val="0"/>
              </a:spcAft>
              <a:buNone/>
            </a:pPr>
            <a:r>
              <a:rPr lang="ko-KR" sz="2400" b="1">
                <a:solidFill>
                  <a:srgbClr val="1F447D"/>
                </a:solidFill>
              </a:rPr>
              <a:t>표 데이터 시각화 하기</a:t>
            </a:r>
            <a:endParaRPr sz="2400" b="1">
              <a:solidFill>
                <a:srgbClr val="1F447D"/>
              </a:solidFill>
            </a:endParaRPr>
          </a:p>
          <a:p>
            <a:pPr marL="0" lvl="0" indent="0" algn="l" rtl="0">
              <a:lnSpc>
                <a:spcPct val="115000"/>
              </a:lnSpc>
              <a:spcBef>
                <a:spcPts val="0"/>
              </a:spcBef>
              <a:spcAft>
                <a:spcPts val="0"/>
              </a:spcAft>
              <a:buNone/>
            </a:pPr>
            <a:endParaRPr>
              <a:solidFill>
                <a:srgbClr val="1F447D"/>
              </a:solidFill>
            </a:endParaRPr>
          </a:p>
          <a:p>
            <a:pPr marL="0" lvl="0" indent="0" algn="l" rtl="0">
              <a:lnSpc>
                <a:spcPct val="115000"/>
              </a:lnSpc>
              <a:spcBef>
                <a:spcPts val="0"/>
              </a:spcBef>
              <a:spcAft>
                <a:spcPts val="0"/>
              </a:spcAft>
              <a:buNone/>
            </a:pPr>
            <a:r>
              <a:rPr lang="ko-KR">
                <a:solidFill>
                  <a:srgbClr val="1F447D"/>
                </a:solidFill>
              </a:rPr>
              <a:t>엑셀의 표 데이터를 좀 더 효과적으로 분석하기 위해 </a:t>
            </a:r>
            <a:endParaRPr>
              <a:solidFill>
                <a:srgbClr val="1F447D"/>
              </a:solidFill>
            </a:endParaRPr>
          </a:p>
          <a:p>
            <a:pPr marL="0" lvl="0" indent="0" algn="l" rtl="0">
              <a:lnSpc>
                <a:spcPct val="115000"/>
              </a:lnSpc>
              <a:spcBef>
                <a:spcPts val="0"/>
              </a:spcBef>
              <a:spcAft>
                <a:spcPts val="0"/>
              </a:spcAft>
              <a:buNone/>
            </a:pPr>
            <a:r>
              <a:rPr lang="ko-KR">
                <a:solidFill>
                  <a:srgbClr val="1F447D"/>
                </a:solidFill>
              </a:rPr>
              <a:t>태블로에서 시각화와 필터를 이용 할 수 있습니다.</a:t>
            </a:r>
            <a:endParaRPr>
              <a:solidFill>
                <a:srgbClr val="1F447D"/>
              </a:solidFill>
            </a:endParaRPr>
          </a:p>
          <a:p>
            <a:pPr marL="0" lvl="0" indent="0" algn="l" rtl="0">
              <a:lnSpc>
                <a:spcPct val="115000"/>
              </a:lnSpc>
              <a:spcBef>
                <a:spcPts val="0"/>
              </a:spcBef>
              <a:spcAft>
                <a:spcPts val="0"/>
              </a:spcAft>
              <a:buNone/>
            </a:pPr>
            <a:endParaRPr>
              <a:solidFill>
                <a:srgbClr val="1F447D"/>
              </a:solidFill>
            </a:endParaRPr>
          </a:p>
          <a:p>
            <a:pPr marL="457200" lvl="0" indent="-317500" algn="l" rtl="0">
              <a:lnSpc>
                <a:spcPct val="115000"/>
              </a:lnSpc>
              <a:spcBef>
                <a:spcPts val="0"/>
              </a:spcBef>
              <a:spcAft>
                <a:spcPts val="0"/>
              </a:spcAft>
              <a:buClr>
                <a:srgbClr val="1F447D"/>
              </a:buClr>
              <a:buSzPts val="1400"/>
              <a:buAutoNum type="alphaUcPeriod"/>
            </a:pPr>
            <a:r>
              <a:rPr lang="ko-KR">
                <a:solidFill>
                  <a:srgbClr val="1F447D"/>
                </a:solidFill>
              </a:rPr>
              <a:t>만들어진 표 데이터에 효과적인 데이터 표시를 위한 컬러 효과를 적용해 봅니다.</a:t>
            </a:r>
            <a:endParaRPr>
              <a:solidFill>
                <a:srgbClr val="1F447D"/>
              </a:solidFill>
            </a:endParaRPr>
          </a:p>
          <a:p>
            <a:pPr marL="0" lvl="0" indent="0" algn="l" rtl="0">
              <a:lnSpc>
                <a:spcPct val="115000"/>
              </a:lnSpc>
              <a:spcBef>
                <a:spcPts val="0"/>
              </a:spcBef>
              <a:spcAft>
                <a:spcPts val="0"/>
              </a:spcAft>
              <a:buNone/>
            </a:pPr>
            <a:endParaRPr>
              <a:solidFill>
                <a:srgbClr val="1F447D"/>
              </a:solidFill>
            </a:endParaRPr>
          </a:p>
          <a:p>
            <a:pPr marL="0" lvl="0" indent="0" algn="l" rtl="0">
              <a:lnSpc>
                <a:spcPct val="115000"/>
              </a:lnSpc>
              <a:spcBef>
                <a:spcPts val="0"/>
              </a:spcBef>
              <a:spcAft>
                <a:spcPts val="0"/>
              </a:spcAft>
              <a:buNone/>
            </a:pPr>
            <a:endParaRPr>
              <a:solidFill>
                <a:srgbClr val="1F447D"/>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3"/>
        <p:cNvGrpSpPr/>
        <p:nvPr/>
      </p:nvGrpSpPr>
      <p:grpSpPr>
        <a:xfrm>
          <a:off x="0" y="0"/>
          <a:ext cx="0" cy="0"/>
          <a:chOff x="0" y="0"/>
          <a:chExt cx="0" cy="0"/>
        </a:xfrm>
      </p:grpSpPr>
      <p:sp>
        <p:nvSpPr>
          <p:cNvPr id="1444" name="Google Shape;1444;p120"/>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445" name="Google Shape;1445;p12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96</a:t>
            </a:fld>
            <a:endParaRPr/>
          </a:p>
        </p:txBody>
      </p:sp>
      <p:pic>
        <p:nvPicPr>
          <p:cNvPr id="1446" name="Google Shape;1446;p12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447" name="Google Shape;1447;p12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448" name="Google Shape;1448;p120"/>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450" name="Google Shape;1450;p120"/>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451" name="Google Shape;1451;p120"/>
          <p:cNvPicPr preferRelativeResize="0"/>
          <p:nvPr/>
        </p:nvPicPr>
        <p:blipFill>
          <a:blip r:embed="rId5">
            <a:alphaModFix/>
          </a:blip>
          <a:stretch>
            <a:fillRect/>
          </a:stretch>
        </p:blipFill>
        <p:spPr>
          <a:xfrm>
            <a:off x="913238" y="1747063"/>
            <a:ext cx="7317533" cy="4116112"/>
          </a:xfrm>
          <a:prstGeom prst="rect">
            <a:avLst/>
          </a:prstGeom>
          <a:noFill/>
          <a:ln>
            <a:noFill/>
          </a:ln>
        </p:spPr>
      </p:pic>
      <p:sp>
        <p:nvSpPr>
          <p:cNvPr id="1452" name="Google Shape;1452;p120"/>
          <p:cNvSpPr/>
          <p:nvPr/>
        </p:nvSpPr>
        <p:spPr>
          <a:xfrm>
            <a:off x="5675375" y="1367625"/>
            <a:ext cx="2555400" cy="987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색상을 클릭하고 '색상 편집'을 클릭합니다.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
        <p:nvSpPr>
          <p:cNvPr id="1453" name="Google Shape;1453;p120"/>
          <p:cNvSpPr/>
          <p:nvPr/>
        </p:nvSpPr>
        <p:spPr>
          <a:xfrm>
            <a:off x="2200100" y="3825425"/>
            <a:ext cx="937500" cy="2577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7"/>
        <p:cNvGrpSpPr/>
        <p:nvPr/>
      </p:nvGrpSpPr>
      <p:grpSpPr>
        <a:xfrm>
          <a:off x="0" y="0"/>
          <a:ext cx="0" cy="0"/>
          <a:chOff x="0" y="0"/>
          <a:chExt cx="0" cy="0"/>
        </a:xfrm>
      </p:grpSpPr>
      <p:sp>
        <p:nvSpPr>
          <p:cNvPr id="1458" name="Google Shape;1458;p121"/>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459" name="Google Shape;1459;p12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97</a:t>
            </a:fld>
            <a:endParaRPr/>
          </a:p>
        </p:txBody>
      </p:sp>
      <p:pic>
        <p:nvPicPr>
          <p:cNvPr id="1460" name="Google Shape;1460;p12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461" name="Google Shape;1461;p12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462" name="Google Shape;1462;p121"/>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464" name="Google Shape;1464;p121"/>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465" name="Google Shape;1465;p121"/>
          <p:cNvPicPr preferRelativeResize="0"/>
          <p:nvPr/>
        </p:nvPicPr>
        <p:blipFill>
          <a:blip r:embed="rId5">
            <a:alphaModFix/>
          </a:blip>
          <a:stretch>
            <a:fillRect/>
          </a:stretch>
        </p:blipFill>
        <p:spPr>
          <a:xfrm>
            <a:off x="913238" y="1741950"/>
            <a:ext cx="7317533" cy="4116112"/>
          </a:xfrm>
          <a:prstGeom prst="rect">
            <a:avLst/>
          </a:prstGeom>
          <a:noFill/>
          <a:ln>
            <a:noFill/>
          </a:ln>
        </p:spPr>
      </p:pic>
      <p:sp>
        <p:nvSpPr>
          <p:cNvPr id="1466" name="Google Shape;1466;p121"/>
          <p:cNvSpPr/>
          <p:nvPr/>
        </p:nvSpPr>
        <p:spPr>
          <a:xfrm>
            <a:off x="5722475" y="1367625"/>
            <a:ext cx="2508300" cy="10269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여기서 드롭다운 메뉴의 다양한 색상 중에 선택할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0"/>
        <p:cNvGrpSpPr/>
        <p:nvPr/>
      </p:nvGrpSpPr>
      <p:grpSpPr>
        <a:xfrm>
          <a:off x="0" y="0"/>
          <a:ext cx="0" cy="0"/>
          <a:chOff x="0" y="0"/>
          <a:chExt cx="0" cy="0"/>
        </a:xfrm>
      </p:grpSpPr>
      <p:sp>
        <p:nvSpPr>
          <p:cNvPr id="1471" name="Google Shape;1471;p122"/>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472" name="Google Shape;1472;p12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98</a:t>
            </a:fld>
            <a:endParaRPr/>
          </a:p>
        </p:txBody>
      </p:sp>
      <p:pic>
        <p:nvPicPr>
          <p:cNvPr id="1473" name="Google Shape;1473;p12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474" name="Google Shape;1474;p12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475" name="Google Shape;1475;p122"/>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476" name="Google Shape;1476;p122"/>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https://www.tableau.com/learn/training</a:t>
            </a:r>
            <a:endParaRPr sz="1000"/>
          </a:p>
        </p:txBody>
      </p:sp>
      <p:sp>
        <p:nvSpPr>
          <p:cNvPr id="1477" name="Google Shape;1477;p122"/>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478" name="Google Shape;1478;p122"/>
          <p:cNvPicPr preferRelativeResize="0"/>
          <p:nvPr/>
        </p:nvPicPr>
        <p:blipFill>
          <a:blip r:embed="rId6">
            <a:alphaModFix/>
          </a:blip>
          <a:stretch>
            <a:fillRect/>
          </a:stretch>
        </p:blipFill>
        <p:spPr>
          <a:xfrm>
            <a:off x="913238" y="1747063"/>
            <a:ext cx="7317533" cy="4116112"/>
          </a:xfrm>
          <a:prstGeom prst="rect">
            <a:avLst/>
          </a:prstGeom>
          <a:noFill/>
          <a:ln>
            <a:noFill/>
          </a:ln>
        </p:spPr>
      </p:pic>
      <p:sp>
        <p:nvSpPr>
          <p:cNvPr id="1479" name="Google Shape;1479;p122"/>
          <p:cNvSpPr/>
          <p:nvPr/>
        </p:nvSpPr>
        <p:spPr>
          <a:xfrm>
            <a:off x="5722475" y="1367625"/>
            <a:ext cx="2508300" cy="987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시각화에 효과적인 색상을선택합니다.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3"/>
        <p:cNvGrpSpPr/>
        <p:nvPr/>
      </p:nvGrpSpPr>
      <p:grpSpPr>
        <a:xfrm>
          <a:off x="0" y="0"/>
          <a:ext cx="0" cy="0"/>
          <a:chOff x="0" y="0"/>
          <a:chExt cx="0" cy="0"/>
        </a:xfrm>
      </p:grpSpPr>
      <p:sp>
        <p:nvSpPr>
          <p:cNvPr id="1484" name="Google Shape;1484;p123"/>
          <p:cNvSpPr/>
          <p:nvPr/>
        </p:nvSpPr>
        <p:spPr>
          <a:xfrm>
            <a:off x="6379415" y="481676"/>
            <a:ext cx="23559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ko-KR" sz="1800" b="1">
                <a:solidFill>
                  <a:schemeClr val="lt1"/>
                </a:solidFill>
              </a:rPr>
              <a:t>Tableau 시작하기</a:t>
            </a:r>
            <a:endParaRPr sz="1800" b="1">
              <a:solidFill>
                <a:schemeClr val="lt1"/>
              </a:solidFill>
            </a:endParaRPr>
          </a:p>
        </p:txBody>
      </p:sp>
      <p:sp>
        <p:nvSpPr>
          <p:cNvPr id="1485" name="Google Shape;1485;p12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99</a:t>
            </a:fld>
            <a:endParaRPr/>
          </a:p>
        </p:txBody>
      </p:sp>
      <p:pic>
        <p:nvPicPr>
          <p:cNvPr id="1486" name="Google Shape;1486;p12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487" name="Google Shape;1487;p12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cxnSp>
        <p:nvCxnSpPr>
          <p:cNvPr id="1488" name="Google Shape;1488;p123"/>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1489" name="Google Shape;1489;p123"/>
          <p:cNvSpPr txBox="1"/>
          <p:nvPr/>
        </p:nvSpPr>
        <p:spPr>
          <a:xfrm>
            <a:off x="733000" y="6015575"/>
            <a:ext cx="5165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https://www.tableau.com/learn/training</a:t>
            </a:r>
            <a:endParaRPr sz="1000"/>
          </a:p>
        </p:txBody>
      </p:sp>
      <p:sp>
        <p:nvSpPr>
          <p:cNvPr id="1490" name="Google Shape;1490;p123"/>
          <p:cNvSpPr txBox="1"/>
          <p:nvPr/>
        </p:nvSpPr>
        <p:spPr>
          <a:xfrm>
            <a:off x="733000" y="1040563"/>
            <a:ext cx="70245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1C4587"/>
              </a:solidFill>
            </a:endParaRPr>
          </a:p>
        </p:txBody>
      </p:sp>
      <p:pic>
        <p:nvPicPr>
          <p:cNvPr id="1491" name="Google Shape;1491;p123"/>
          <p:cNvPicPr preferRelativeResize="0"/>
          <p:nvPr/>
        </p:nvPicPr>
        <p:blipFill>
          <a:blip r:embed="rId6">
            <a:alphaModFix/>
          </a:blip>
          <a:stretch>
            <a:fillRect/>
          </a:stretch>
        </p:blipFill>
        <p:spPr>
          <a:xfrm>
            <a:off x="913238" y="1747063"/>
            <a:ext cx="7317533" cy="4116112"/>
          </a:xfrm>
          <a:prstGeom prst="rect">
            <a:avLst/>
          </a:prstGeom>
          <a:noFill/>
          <a:ln>
            <a:noFill/>
          </a:ln>
        </p:spPr>
      </p:pic>
      <p:sp>
        <p:nvSpPr>
          <p:cNvPr id="1492" name="Google Shape;1492;p123"/>
          <p:cNvSpPr/>
          <p:nvPr/>
        </p:nvSpPr>
        <p:spPr>
          <a:xfrm>
            <a:off x="5762075" y="1367625"/>
            <a:ext cx="2468700" cy="2523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Stepped Color (단계별 색상)을 선택하여 데이터의 차이를 좀 더 명확하게 표현할 수 있습니다.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색상의 단계는 개수도 설정이 가능합니다.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solidFill>
                  <a:schemeClr val="dk1"/>
                </a:solidFill>
                <a:latin typeface="맑은 고딕" panose="020B0503020000020004" pitchFamily="50" charset="-127"/>
                <a:ea typeface="맑은 고딕" panose="020B0503020000020004" pitchFamily="50" charset="-127"/>
                <a:cs typeface="Roboto"/>
                <a:sym typeface="Roboto"/>
              </a:rPr>
              <a:t>6단계별 색상을 사용해 보겠습니다.</a:t>
            </a: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theme/theme1.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3361</Words>
  <Application>Microsoft Office PowerPoint</Application>
  <PresentationFormat>On-screen Show (4:3)</PresentationFormat>
  <Paragraphs>838</Paragraphs>
  <Slides>113</Slides>
  <Notes>113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113</vt:i4>
      </vt:variant>
    </vt:vector>
  </HeadingPairs>
  <TitlesOfParts>
    <vt:vector size="120" baseType="lpstr">
      <vt:lpstr>맑은 고딕</vt:lpstr>
      <vt:lpstr>Arial</vt:lpstr>
      <vt:lpstr>맑은 고딕</vt:lpstr>
      <vt:lpstr>Nanum Gothic</vt:lpstr>
      <vt:lpstr>Roboto</vt:lpstr>
      <vt:lpstr>Office 테마</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Yang Kyu Yoo</cp:lastModifiedBy>
  <cp:revision>1</cp:revision>
  <dcterms:modified xsi:type="dcterms:W3CDTF">2019-07-10T03:40:48Z</dcterms:modified>
</cp:coreProperties>
</file>